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26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 title="Page Number Shape">
            <a:extLst>
              <a:ext uri="{FF2B5EF4-FFF2-40B4-BE49-F238E27FC236}">
                <a16:creationId xmlns:a16="http://schemas.microsoft.com/office/drawing/2014/main" id="{DD4C4B28-6B4B-4445-8535-F516D74E4AA9}"/>
              </a:ext>
            </a:extLst>
          </p:cNvPr>
          <p:cNvSpPr/>
          <p:nvPr/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Connector 11" title="Verticle Rule Line">
            <a:extLst>
              <a:ext uri="{FF2B5EF4-FFF2-40B4-BE49-F238E27FC236}">
                <a16:creationId xmlns:a16="http://schemas.microsoft.com/office/drawing/2014/main" id="{0CB1C732-7193-4253-8746-850D090A6B4E}"/>
              </a:ext>
            </a:extLst>
          </p:cNvPr>
          <p:cNvCxnSpPr>
            <a:cxnSpLocks/>
          </p:cNvCxnSpPr>
          <p:nvPr/>
        </p:nvCxnSpPr>
        <p:spPr>
          <a:xfrm>
            <a:off x="758952" y="1280160"/>
            <a:ext cx="0" cy="557784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03AA199-952B-427F-A5BE-B97D25FD0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992" y="1143000"/>
            <a:ext cx="6720840" cy="3730752"/>
          </a:xfrm>
        </p:spPr>
        <p:txBody>
          <a:bodyPr anchor="t">
            <a:normAutofit/>
          </a:bodyPr>
          <a:lstStyle>
            <a:lvl1pPr algn="l"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AA393-A876-475F-A05B-1CCAB6C1F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5010912"/>
            <a:ext cx="6720840" cy="70408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95621-D631-4F31-AEEF-C8574E50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86356" y="6007608"/>
            <a:ext cx="3143643" cy="365125"/>
          </a:xfrm>
        </p:spPr>
        <p:txBody>
          <a:bodyPr/>
          <a:lstStyle/>
          <a:p>
            <a:fld id="{53BEF823-48A5-43FC-BE03-E79964288B41}" type="datetimeFigureOut">
              <a:rPr lang="en-US" smtClean="0"/>
              <a:t>10/25/2021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EE125-77AD-4E23-AFB7-C5CFDEACA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8991" y="6007608"/>
            <a:ext cx="672083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9682-B530-4F52-87B9-39464A09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275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51BD-5252-4168-A69E-C6864AE2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48EEE-19C9-493B-836D-73B9E4A0B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A6BFE-11ED-4FB4-9F65-508B5B0F0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0F536E-BEFF-4E0D-B4EC-39DE28C6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E02AF-6FE1-4972-BD48-A82499AD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592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52EE-D9FC-4E51-9BFF-141F91923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051" y="2414016"/>
            <a:ext cx="10666949" cy="3099816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086C4-4949-4E7A-A182-6709496A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952" y="1389888"/>
            <a:ext cx="10671048" cy="822960"/>
          </a:xfrm>
        </p:spPr>
        <p:txBody>
          <a:bodyPr anchor="ctr"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12BC88-6A2B-4851-9568-23A4B74D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2CFE5-65C3-4F46-9141-46454559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1B390-4E13-4481-AC02-FF126656C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5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02F8-47BB-4D30-8EFE-69C9222D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84648" y="758952"/>
            <a:ext cx="6245352" cy="224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44D33-6BF0-4205-A542-8537E3515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4647" y="3273551"/>
            <a:ext cx="6245351" cy="224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6953A83-D2BE-4015-8D64-BE93DDFE5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A849E67-05F9-4033-B033-74D6B8C8E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FAAC6AA-CFFB-438F-9327-DDB023E2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A4960CB-ABA7-4442-AB15-FE444F23C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7297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48291-9C7D-407E-8D07-FA3A323EA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192D2-8BA6-4A4D-814D-AD37A2A10A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0323" y="1377198"/>
            <a:ext cx="6239675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6FD4BC-C948-41C4-BA24-5D26147E1C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4647" y="3319548"/>
            <a:ext cx="6245351" cy="548640"/>
          </a:xfrm>
        </p:spPr>
        <p:txBody>
          <a:bodyPr anchor="b"/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E359C-F73D-4F1B-9F9A-6D6285671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84646" y="3932372"/>
            <a:ext cx="6245352" cy="182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6B63AE-38FF-40DD-A543-32DD98E6B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686C0EB-E082-4BAB-99E8-B42F3C28B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3CB0152-BA1F-48C7-A66F-3ADB51C94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1C21B3-5CF6-415F-8295-EED3DF5C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25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470D5-4EB9-4410-A8AE-6D85F192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887FB59-BA77-4864-B9E8-99485125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F0BC0B-BA67-455B-B567-1473DF06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F0BCF3-6FB5-4529-AA6A-A3146735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76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315B-6865-4A5A-91C1-B75339038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36720-08C7-43DE-8EB5-CAB52D0E9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477AF-B012-491C-AE42-22DE1203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86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183AC-72A9-43F5-A1B3-1D7A6A4C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8951"/>
            <a:ext cx="6245352" cy="475488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45592-52ED-4270-ACBB-BCC528DAC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3" y="3815080"/>
            <a:ext cx="3831336" cy="169875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9A93518-F9B5-418F-9883-BEF8359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7B9FFE7-C4AB-425B-9B56-E412C7221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9231052-EBA8-4781-B28A-2FEA8BE5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DBF9E7-F686-4FA1-9BA5-69BDD014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30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016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16CF06-B27C-4DC4-981D-38E31997B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58951"/>
            <a:ext cx="6245352" cy="47548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6E66-2CB3-4F47-97F6-077C42818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8952" y="3794760"/>
            <a:ext cx="3831336" cy="17190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1414C9F-CBBD-4D5E-A831-BC0CDFEBC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8DC0C8-B580-442D-8DAC-4F0F869B1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B0D29E8-DFEE-49AB-83AF-85FF2525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AAF1B-6B6E-4D37-8F57-E403C637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2926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11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59FCF-ACDF-495D-ACFA-15FCAC9E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786E3-AB17-427E-8EF8-7FCB671A1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3B4E9-7A16-448C-8BE6-B14941A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212F5-5835-49FF-836F-5E3008A0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9D492B-E5EE-4D24-A087-57D739CFA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98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31E395-94BD-4E79-8E42-9CD4EB33CA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75542" y="758952"/>
            <a:ext cx="2954458" cy="49860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AA8A4-66BC-4E80-ABE3-F533F82B8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8952" y="758952"/>
            <a:ext cx="7407586" cy="49860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DA4EA6-6A1A-48ED-9D79-A438561C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9B2BA-9250-4EBF-8820-10BDA5C1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14475-55F3-4C46-BAE2-E4D93E9E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730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 title="Page Number Shape">
            <a:extLst>
              <a:ext uri="{FF2B5EF4-FFF2-40B4-BE49-F238E27FC236}">
                <a16:creationId xmlns:a16="http://schemas.microsoft.com/office/drawing/2014/main" id="{72411438-92A5-42B0-9C54-EA4FB32ACB5E}"/>
              </a:ext>
            </a:extLst>
          </p:cNvPr>
          <p:cNvSpPr/>
          <p:nvPr/>
        </p:nvSpPr>
        <p:spPr bwMode="auto">
          <a:xfrm>
            <a:off x="11784011" y="577880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56E4D8-47B6-4DEC-BD29-B3B6ED4CC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58952"/>
            <a:ext cx="3831336" cy="4754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0F5D4C-4873-4052-A294-99CCB9421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648" y="758952"/>
            <a:ext cx="6245352" cy="4754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D62B3-3490-46B4-A10E-33FCE4A1F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6952" y="6007608"/>
            <a:ext cx="3813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10/25/2021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24CB1-7D5F-4F52-9F99-7068F5819E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007608"/>
            <a:ext cx="3831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9CC9-1431-4569-B2F1-D04814955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6616" y="6007608"/>
            <a:ext cx="411480" cy="365125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28" r:id="rId6"/>
    <p:sldLayoutId id="2147483724" r:id="rId7"/>
    <p:sldLayoutId id="2147483725" r:id="rId8"/>
    <p:sldLayoutId id="2147483726" r:id="rId9"/>
    <p:sldLayoutId id="2147483727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i="1" kern="1200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8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2880" indent="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None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" indent="-18288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55B419A7-F817-4767-8CCB-FB0E189C4A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3" descr="Aerial view of river">
            <a:extLst>
              <a:ext uri="{FF2B5EF4-FFF2-40B4-BE49-F238E27FC236}">
                <a16:creationId xmlns:a16="http://schemas.microsoft.com/office/drawing/2014/main" id="{1D5E6659-7392-4B92-93F0-21DE02194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15571" r="11755"/>
          <a:stretch/>
        </p:blipFill>
        <p:spPr>
          <a:xfrm>
            <a:off x="3331593" y="10"/>
            <a:ext cx="8860407" cy="6857990"/>
          </a:xfrm>
          <a:custGeom>
            <a:avLst/>
            <a:gdLst/>
            <a:ahLst/>
            <a:cxnLst/>
            <a:rect l="l" t="t" r="r" b="b"/>
            <a:pathLst>
              <a:path w="8860407" h="6858000">
                <a:moveTo>
                  <a:pt x="0" y="0"/>
                </a:moveTo>
                <a:lnTo>
                  <a:pt x="8860407" y="0"/>
                </a:lnTo>
                <a:lnTo>
                  <a:pt x="8860407" y="6858000"/>
                </a:lnTo>
                <a:lnTo>
                  <a:pt x="661049" y="6858000"/>
                </a:lnTo>
                <a:lnTo>
                  <a:pt x="832672" y="6662026"/>
                </a:lnTo>
                <a:cubicBezTo>
                  <a:pt x="1465328" y="5866432"/>
                  <a:pt x="1845374" y="4846462"/>
                  <a:pt x="1845374" y="3734370"/>
                </a:cubicBezTo>
                <a:cubicBezTo>
                  <a:pt x="1845374" y="2244963"/>
                  <a:pt x="1163691" y="920792"/>
                  <a:pt x="106458" y="79568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ACA52B-FBC0-4CFB-95D6-9034E87BA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951" y="1128811"/>
            <a:ext cx="3955924" cy="3342290"/>
          </a:xfrm>
        </p:spPr>
        <p:txBody>
          <a:bodyPr anchor="b">
            <a:normAutofit/>
          </a:bodyPr>
          <a:lstStyle/>
          <a:p>
            <a:r>
              <a:rPr lang="en-GB" sz="5400" dirty="0"/>
              <a:t>“</a:t>
            </a:r>
            <a:r>
              <a:rPr lang="en-GB" sz="5400" dirty="0" err="1"/>
              <a:t>Svečiuose</a:t>
            </a:r>
            <a:r>
              <a:rPr lang="en-GB" sz="5400" dirty="0"/>
              <a:t> </a:t>
            </a:r>
            <a:r>
              <a:rPr lang="en-GB" sz="5400" dirty="0" err="1" smtClean="0"/>
              <a:t>paslapti</a:t>
            </a:r>
            <a:r>
              <a:rPr lang="lt-LT" sz="5400" dirty="0" smtClean="0"/>
              <a:t>n</a:t>
            </a:r>
            <a:r>
              <a:rPr lang="en-GB" sz="5400" dirty="0" smtClean="0"/>
              <a:t>gas </a:t>
            </a:r>
            <a:r>
              <a:rPr lang="en-GB" sz="5400" dirty="0" err="1"/>
              <a:t>gyvūnas</a:t>
            </a:r>
            <a:r>
              <a:rPr lang="en-GB" sz="5400" dirty="0"/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79CF8-EC71-4AFF-8490-7FE58C452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953" y="4660288"/>
            <a:ext cx="3447287" cy="1126364"/>
          </a:xfrm>
        </p:spPr>
        <p:txBody>
          <a:bodyPr anchor="t">
            <a:normAutofit fontScale="70000" lnSpcReduction="20000"/>
          </a:bodyPr>
          <a:lstStyle/>
          <a:p>
            <a:r>
              <a:rPr lang="en-GB" dirty="0"/>
              <a:t>VDU IKIMOKYKLINIO – PRIEŠMOKYKLINIO</a:t>
            </a:r>
          </a:p>
          <a:p>
            <a:r>
              <a:rPr lang="en-GB" dirty="0"/>
              <a:t>2 – OJO MODULIO KLAUSYTOJA</a:t>
            </a:r>
          </a:p>
          <a:p>
            <a:r>
              <a:rPr lang="en-GB" dirty="0"/>
              <a:t>VILHELMINA BURDIENĖ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ADA271CD-3011-4A05-B4A3-80F1794684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8152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55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D9B9CC-C68E-4015-987C-3A05D0865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1063256"/>
            <a:ext cx="5312254" cy="1540106"/>
          </a:xfrm>
        </p:spPr>
        <p:txBody>
          <a:bodyPr>
            <a:noAutofit/>
          </a:bodyPr>
          <a:lstStyle/>
          <a:p>
            <a:r>
              <a:rPr lang="lt-LT" sz="1800" dirty="0"/>
              <a:t>Vaikai 5 metų</a:t>
            </a:r>
            <a:br>
              <a:rPr lang="lt-LT" sz="1800" dirty="0"/>
            </a:br>
            <a:r>
              <a:rPr lang="lt-LT" sz="1800" b="1" dirty="0"/>
              <a:t>Siekiau Tyrinėjimo, pažinimo, kūrybiškumo, skaičiavimo</a:t>
            </a:r>
            <a:br>
              <a:rPr lang="lt-LT" sz="1800" b="1" dirty="0"/>
            </a:br>
            <a:r>
              <a:rPr lang="lt-LT" sz="1800" b="1" dirty="0"/>
              <a:t>matavimo, aplinkos pažinimo, sakytinės kalbos, santykių su</a:t>
            </a:r>
            <a:br>
              <a:rPr lang="lt-LT" sz="1800" b="1" dirty="0"/>
            </a:br>
            <a:r>
              <a:rPr lang="lt-LT" sz="1800" b="1" dirty="0"/>
              <a:t>bendraamžiais, santykių su suaugusiais pasiekimų.</a:t>
            </a:r>
            <a:endParaRPr lang="en-GB" sz="1800" b="1" dirty="0"/>
          </a:p>
        </p:txBody>
      </p:sp>
      <p:cxnSp>
        <p:nvCxnSpPr>
          <p:cNvPr id="19" name="Straight Connector 13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B0EEA6C1-8057-4351-AEEA-37746060C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7" y="2933390"/>
            <a:ext cx="5312254" cy="2861349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lt-LT" dirty="0"/>
              <a:t>Šioje veiklos idėjoje stengiausi vaikus sudominti pačia veikla,</a:t>
            </a:r>
            <a:r>
              <a:rPr lang="en-GB" dirty="0"/>
              <a:t> </a:t>
            </a:r>
            <a:r>
              <a:rPr lang="lt-LT" dirty="0"/>
              <a:t>tuo pačiu įtraukiant juos į asmeninės patirties išreiškimą</a:t>
            </a:r>
            <a:r>
              <a:rPr lang="en-GB" dirty="0"/>
              <a:t> </a:t>
            </a:r>
            <a:r>
              <a:rPr lang="lt-LT" dirty="0"/>
              <a:t>(Pokalbiu apie jų augintinius, jų svajonių augintinius).</a:t>
            </a:r>
            <a:endParaRPr lang="en-US" dirty="0"/>
          </a:p>
        </p:txBody>
      </p:sp>
      <p:pic>
        <p:nvPicPr>
          <p:cNvPr id="5" name="Content Placeholder 4" descr="A picture containing person, stuffed&#10;&#10;Description automatically generated">
            <a:extLst>
              <a:ext uri="{FF2B5EF4-FFF2-40B4-BE49-F238E27FC236}">
                <a16:creationId xmlns:a16="http://schemas.microsoft.com/office/drawing/2014/main" id="{80545CB8-0261-4F63-A401-B9D69638D6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375"/>
          <a:stretch/>
        </p:blipFill>
        <p:spPr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4292-276C-4B45-9BD0-C8E82FB97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 dirty="0"/>
              <a:t>Mano, kaip pedagogo vaidmuo buvo suteikti vaikams džiugių</a:t>
            </a:r>
            <a:br>
              <a:rPr lang="lt-LT" sz="2400" dirty="0"/>
            </a:br>
            <a:r>
              <a:rPr lang="lt-LT" sz="2400" dirty="0"/>
              <a:t>akimirkų, pateikti įdomią ir vaikams patinkančią temą.</a:t>
            </a:r>
            <a:r>
              <a:rPr lang="en-GB" sz="2400" dirty="0"/>
              <a:t> </a:t>
            </a:r>
            <a:r>
              <a:rPr lang="lt-LT" sz="2400" dirty="0"/>
              <a:t>Ugdyti</a:t>
            </a:r>
            <a:br>
              <a:rPr lang="lt-LT" sz="2400" dirty="0"/>
            </a:br>
            <a:r>
              <a:rPr lang="lt-LT" sz="2400" dirty="0"/>
              <a:t>vaikų įvairias kompetencijas per patyrimus, skatinti vaikus</a:t>
            </a:r>
            <a:br>
              <a:rPr lang="lt-LT" sz="2400" dirty="0"/>
            </a:br>
            <a:r>
              <a:rPr lang="lt-LT" sz="2400" dirty="0"/>
              <a:t>kuo daugiau komunikuoti, nebijoti išreikšti savo minčių,</a:t>
            </a:r>
            <a:br>
              <a:rPr lang="lt-LT" sz="2400" dirty="0"/>
            </a:br>
            <a:r>
              <a:rPr lang="lt-LT" sz="2400" dirty="0"/>
              <a:t>idėjų.</a:t>
            </a:r>
            <a:endParaRPr lang="en-GB" sz="2400" dirty="0"/>
          </a:p>
        </p:txBody>
      </p:sp>
      <p:pic>
        <p:nvPicPr>
          <p:cNvPr id="5" name="Content Placeholder 4" descr="A picture containing person, child&#10;&#10;Description automatically generated">
            <a:extLst>
              <a:ext uri="{FF2B5EF4-FFF2-40B4-BE49-F238E27FC236}">
                <a16:creationId xmlns:a16="http://schemas.microsoft.com/office/drawing/2014/main" id="{917CFF70-7A5C-4193-8003-3BD8A4C30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60" y="871947"/>
            <a:ext cx="3565922" cy="4754563"/>
          </a:xfrm>
        </p:spPr>
      </p:pic>
      <p:pic>
        <p:nvPicPr>
          <p:cNvPr id="7" name="Picture 6" descr="A picture containing person, child, indoor, child&#10;&#10;Description automatically generated">
            <a:extLst>
              <a:ext uri="{FF2B5EF4-FFF2-40B4-BE49-F238E27FC236}">
                <a16:creationId xmlns:a16="http://schemas.microsoft.com/office/drawing/2014/main" id="{D759F64F-4F8E-4F25-B4A9-90BCA5A44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361" y="873933"/>
            <a:ext cx="3479925" cy="463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6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31D91-59F1-47FE-B547-325751A3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C8DE4-4A96-43A7-B867-50CFB2183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>
                <a:latin typeface="+mj-lt"/>
              </a:rPr>
              <a:t>Pateikiant keletą klausimų vaikams norėjau diskusijos, kuri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įtrauktų vaikus į bendrą veiklą, įtraukiant visus veikti.</a:t>
            </a:r>
          </a:p>
          <a:p>
            <a:r>
              <a:rPr lang="lt-LT" dirty="0">
                <a:latin typeface="+mj-lt"/>
              </a:rPr>
              <a:t>Taikiau </a:t>
            </a:r>
            <a:r>
              <a:rPr lang="lt-LT" dirty="0" err="1">
                <a:latin typeface="+mj-lt"/>
              </a:rPr>
              <a:t>proaktyvaus</a:t>
            </a:r>
            <a:r>
              <a:rPr lang="lt-LT" dirty="0">
                <a:latin typeface="+mj-lt"/>
              </a:rPr>
              <a:t> ugdymo strategiją , stengiausi naudotis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demokratiškumo ugdymo, kuris būtų orientuotas į vaiką.</a:t>
            </a:r>
          </a:p>
          <a:p>
            <a:r>
              <a:rPr lang="lt-LT" dirty="0">
                <a:latin typeface="+mj-lt"/>
              </a:rPr>
              <a:t>Temos idėją pasiūliau aš, tačiau tokie momentai, kaip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vaikų noras pasilikti vėžlį grupėje, juo rūpintis, atnešti maistą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irk t.</a:t>
            </a:r>
          </a:p>
          <a:p>
            <a:r>
              <a:rPr lang="lt-LT" dirty="0">
                <a:latin typeface="+mj-lt"/>
              </a:rPr>
              <a:t>Vyko vaiko ir pedagogo kūrybinė sąveika, dialogo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pedagogika.</a:t>
            </a:r>
          </a:p>
          <a:p>
            <a:r>
              <a:rPr lang="lt-LT" dirty="0">
                <a:latin typeface="+mj-lt"/>
              </a:rPr>
              <a:t>Parinkau kūrybiškumą skatinančias priemones, informacijos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gavimo šaltinius. Į aplinką atnešiau patrauklų objektą, kuris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suteikė vaikams džiugų akimirkų.</a:t>
            </a:r>
          </a:p>
          <a:p>
            <a:r>
              <a:rPr lang="lt-LT" dirty="0">
                <a:latin typeface="+mj-lt"/>
              </a:rPr>
              <a:t>Vaikai plastilino pagalba sukūrė “vėžliukus” ir juos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demonstravo grupėje stendo lentynose</a:t>
            </a:r>
            <a:r>
              <a:rPr lang="en-GB" dirty="0">
                <a:latin typeface="+mj-lt"/>
              </a:rPr>
              <a:t>.</a:t>
            </a:r>
            <a:endParaRPr lang="lt-LT" dirty="0">
              <a:latin typeface="+mj-lt"/>
            </a:endParaRPr>
          </a:p>
          <a:p>
            <a:endParaRPr lang="lt-LT" dirty="0">
              <a:latin typeface="+mj-lt"/>
            </a:endParaRPr>
          </a:p>
        </p:txBody>
      </p:sp>
      <p:pic>
        <p:nvPicPr>
          <p:cNvPr id="5" name="Picture 4" descr="A group of people playing a board game&#10;&#10;Description automatically generated with medium confidence">
            <a:extLst>
              <a:ext uri="{FF2B5EF4-FFF2-40B4-BE49-F238E27FC236}">
                <a16:creationId xmlns:a16="http://schemas.microsoft.com/office/drawing/2014/main" id="{F339D747-4498-4D51-8A47-9E890ACC7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24" y="0"/>
            <a:ext cx="30723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0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3C523-0081-415A-8812-29EDCE045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AF44C-4F59-4155-98A7-C4D2BDCE6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>
                <a:latin typeface="+mj-lt"/>
              </a:rPr>
              <a:t>Inicijavau atneštą siurprizą, vėliau veiklą perėmė vaikų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inicijavimas, jų idėjų įgyvendinimas.</a:t>
            </a:r>
          </a:p>
          <a:p>
            <a:r>
              <a:rPr lang="lt-LT" dirty="0">
                <a:latin typeface="+mj-lt"/>
              </a:rPr>
              <a:t>Vyko vaiko ir pedagogo komunikaciniai susitikimai, vaiko ir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vaiko, vaiko ir kitų suaugusiųjų, vaiko edukacinė sąveika </a:t>
            </a:r>
            <a:r>
              <a:rPr lang="lt-LT" dirty="0" err="1">
                <a:latin typeface="+mj-lt"/>
              </a:rPr>
              <a:t>supatraukliu</a:t>
            </a:r>
            <a:r>
              <a:rPr lang="lt-LT" dirty="0">
                <a:latin typeface="+mj-lt"/>
              </a:rPr>
              <a:t> objektu.(Vėžliu).</a:t>
            </a:r>
          </a:p>
          <a:p>
            <a:r>
              <a:rPr lang="lt-LT" dirty="0">
                <a:latin typeface="+mj-lt"/>
              </a:rPr>
              <a:t>Tema </a:t>
            </a:r>
            <a:r>
              <a:rPr lang="lt-LT" dirty="0" err="1">
                <a:latin typeface="+mj-lt"/>
              </a:rPr>
              <a:t>atititiko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metų laiką, kuomet vėžlys jau prabudęs iš po ilgo žiemos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miego, vaikų amžius atitinką jų supratimą.</a:t>
            </a:r>
            <a:endParaRPr lang="en-GB" dirty="0">
              <a:latin typeface="+mj-lt"/>
            </a:endParaRPr>
          </a:p>
          <a:p>
            <a:r>
              <a:rPr lang="en-GB" dirty="0">
                <a:latin typeface="+mj-lt"/>
              </a:rPr>
              <a:t>S</a:t>
            </a:r>
            <a:r>
              <a:rPr lang="lt-LT" dirty="0" err="1">
                <a:latin typeface="+mj-lt"/>
              </a:rPr>
              <a:t>varbu</a:t>
            </a:r>
            <a:r>
              <a:rPr lang="lt-LT" dirty="0">
                <a:latin typeface="+mj-lt"/>
              </a:rPr>
              <a:t>,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jog vaikai netampytų, nesužeistų augintinio, vaikai pagarbiai</a:t>
            </a:r>
            <a:r>
              <a:rPr lang="en-GB" dirty="0">
                <a:latin typeface="+mj-lt"/>
              </a:rPr>
              <a:t> </a:t>
            </a:r>
            <a:r>
              <a:rPr lang="lt-LT" dirty="0">
                <a:latin typeface="+mj-lt"/>
              </a:rPr>
              <a:t>elgėsi, stengėsi neužkliūti jo.</a:t>
            </a:r>
            <a:endParaRPr lang="en-GB" dirty="0">
              <a:latin typeface="+mj-lt"/>
            </a:endParaRPr>
          </a:p>
        </p:txBody>
      </p:sp>
      <p:pic>
        <p:nvPicPr>
          <p:cNvPr id="5" name="Picture 4" descr="A picture containing toy, plastic&#10;&#10;Description automatically generated">
            <a:extLst>
              <a:ext uri="{FF2B5EF4-FFF2-40B4-BE49-F238E27FC236}">
                <a16:creationId xmlns:a16="http://schemas.microsoft.com/office/drawing/2014/main" id="{8F6B97EF-E4E4-43AF-B3EC-6966ED16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89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5176844-69C3-4F79-BE38-EA5BDDF4FE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4E8696-519B-4992-83D9-FAA47CA07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497" y="1063256"/>
            <a:ext cx="5312254" cy="1540106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862825-C012-4895-A17E-F3D1F62D89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8952" y="1143293"/>
            <a:ext cx="0" cy="5714707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83151-50CD-4780-BECE-18CB1CF05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97" y="2933390"/>
            <a:ext cx="5312254" cy="2861349"/>
          </a:xfrm>
        </p:spPr>
        <p:txBody>
          <a:bodyPr>
            <a:normAutofit fontScale="6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None/>
              <a:tabLst/>
              <a:defRPr/>
            </a:pPr>
            <a:endParaRPr lang="en-GB" sz="4000" dirty="0">
              <a:latin typeface="Sitka Banner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None/>
              <a:tabLst/>
              <a:defRPr/>
            </a:pPr>
            <a:r>
              <a:rPr kumimoji="0" lang="lt-LT" sz="4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tka Banner"/>
                <a:ea typeface="+mn-ea"/>
                <a:cs typeface="+mn-cs"/>
              </a:rPr>
              <a:t>Didžiausia motyvacija, vaikų džiaugsmingos akys, jų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None/>
              <a:tabLst/>
              <a:defRPr/>
            </a:pPr>
            <a:r>
              <a:rPr kumimoji="0" lang="lt-LT" sz="4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itka Banner"/>
                <a:ea typeface="+mn-ea"/>
                <a:cs typeface="+mn-cs"/>
              </a:rPr>
              <a:t>nustebimas, noras paliesti, pajusti, sužinoti ir rūpintis.</a:t>
            </a:r>
            <a:endParaRPr kumimoji="0" lang="en-GB" sz="4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itka Banner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endParaRPr lang="en-GB" sz="45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4500" dirty="0"/>
              <a:t>AČIŪ UŽ DĖMĖSĮ.</a:t>
            </a:r>
          </a:p>
        </p:txBody>
      </p:sp>
      <p:pic>
        <p:nvPicPr>
          <p:cNvPr id="5" name="Picture 4" descr="A picture containing person, child&#10;&#10;Description automatically generated">
            <a:extLst>
              <a:ext uri="{FF2B5EF4-FFF2-40B4-BE49-F238E27FC236}">
                <a16:creationId xmlns:a16="http://schemas.microsoft.com/office/drawing/2014/main" id="{56E404FF-E926-40F9-8884-AD809ABF47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375"/>
          <a:stretch/>
        </p:blipFill>
        <p:spPr>
          <a:xfrm>
            <a:off x="6976934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58000">
                <a:moveTo>
                  <a:pt x="2017353" y="0"/>
                </a:moveTo>
                <a:lnTo>
                  <a:pt x="5215066" y="0"/>
                </a:lnTo>
                <a:lnTo>
                  <a:pt x="5215066" y="6858000"/>
                </a:lnTo>
                <a:lnTo>
                  <a:pt x="1292431" y="6858000"/>
                </a:lnTo>
                <a:lnTo>
                  <a:pt x="1012702" y="6549681"/>
                </a:lnTo>
                <a:cubicBezTo>
                  <a:pt x="380046" y="5781733"/>
                  <a:pt x="0" y="4797206"/>
                  <a:pt x="0" y="3723759"/>
                </a:cubicBezTo>
                <a:cubicBezTo>
                  <a:pt x="0" y="2190263"/>
                  <a:pt x="775604" y="838237"/>
                  <a:pt x="1955279" y="39865"/>
                </a:cubicBezTo>
                <a:close/>
              </a:path>
            </a:pathLst>
          </a:cu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A101E513-AF74-4E9D-A31F-996642507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784011" y="578356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48798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VTI">
  <a:themeElements>
    <a:clrScheme name="AnalogousFromRegularSeedRightStep">
      <a:dk1>
        <a:srgbClr val="000000"/>
      </a:dk1>
      <a:lt1>
        <a:srgbClr val="FFFFFF"/>
      </a:lt1>
      <a:dk2>
        <a:srgbClr val="3C2A22"/>
      </a:dk2>
      <a:lt2>
        <a:srgbClr val="E8E4E2"/>
      </a:lt2>
      <a:accent1>
        <a:srgbClr val="4D98C3"/>
      </a:accent1>
      <a:accent2>
        <a:srgbClr val="3B55B1"/>
      </a:accent2>
      <a:accent3>
        <a:srgbClr val="644DC3"/>
      </a:accent3>
      <a:accent4>
        <a:srgbClr val="843BB1"/>
      </a:accent4>
      <a:accent5>
        <a:srgbClr val="C34DC0"/>
      </a:accent5>
      <a:accent6>
        <a:srgbClr val="B13B7C"/>
      </a:accent6>
      <a:hlink>
        <a:srgbClr val="BF6E3F"/>
      </a:hlink>
      <a:folHlink>
        <a:srgbClr val="7F7F7F"/>
      </a:folHlink>
    </a:clrScheme>
    <a:fontScheme name="Custom 211">
      <a:majorFont>
        <a:latin typeface="Sitka Banner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8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6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VTI" id="{66EB4A02-0C0F-47F1-9F48-4E6882B9F967}" vid="{F3552358-4452-4FDA-9568-4F5DA32F7A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260</Words>
  <Application>Microsoft Office PowerPoint</Application>
  <PresentationFormat>Plačiaekranė</PresentationFormat>
  <Paragraphs>24</Paragraphs>
  <Slides>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Sitka Banner</vt:lpstr>
      <vt:lpstr>HeadlinesVTI</vt:lpstr>
      <vt:lpstr>“Svečiuose paslaptingas gyvūnas”</vt:lpstr>
      <vt:lpstr>Vaikai 5 metų Siekiau Tyrinėjimo, pažinimo, kūrybiškumo, skaičiavimo matavimo, aplinkos pažinimo, sakytinės kalbos, santykių su bendraamžiais, santykių su suaugusiais pasiekimų.</vt:lpstr>
      <vt:lpstr>Mano, kaip pedagogo vaidmuo buvo suteikti vaikams džiugių akimirkų, pateikti įdomią ir vaikams patinkančią temą. Ugdyti vaikų įvairias kompetencijas per patyrimus, skatinti vaikus kuo daugiau komunikuoti, nebijoti išreikšti savo minčių, idėjų.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“Svečiuose paslaptigas gyvūnas”</dc:title>
  <dc:creator>Dangiira Burdaite</dc:creator>
  <cp:lastModifiedBy>Vartotojas</cp:lastModifiedBy>
  <cp:revision>4</cp:revision>
  <dcterms:created xsi:type="dcterms:W3CDTF">2021-06-25T11:48:55Z</dcterms:created>
  <dcterms:modified xsi:type="dcterms:W3CDTF">2021-10-25T11:12:13Z</dcterms:modified>
</cp:coreProperties>
</file>