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5" r:id="rId1"/>
  </p:sldMasterIdLst>
  <p:sldIdLst>
    <p:sldId id="256" r:id="rId2"/>
    <p:sldId id="257" r:id="rId3"/>
    <p:sldId id="258" r:id="rId4"/>
    <p:sldId id="259" r:id="rId5"/>
    <p:sldId id="260" r:id="rId6"/>
    <p:sldId id="261" r:id="rId7"/>
    <p:sldId id="262" r:id="rId8"/>
    <p:sldId id="263" r:id="rId9"/>
    <p:sldId id="272" r:id="rId10"/>
    <p:sldId id="265" r:id="rId11"/>
    <p:sldId id="266" r:id="rId12"/>
    <p:sldId id="267" r:id="rId13"/>
    <p:sldId id="268" r:id="rId14"/>
    <p:sldId id="270" r:id="rId15"/>
    <p:sldId id="271" r:id="rId16"/>
    <p:sldId id="285" r:id="rId17"/>
    <p:sldId id="286" r:id="rId18"/>
    <p:sldId id="273" r:id="rId19"/>
    <p:sldId id="274" r:id="rId20"/>
    <p:sldId id="291" r:id="rId21"/>
    <p:sldId id="276" r:id="rId22"/>
    <p:sldId id="287" r:id="rId23"/>
    <p:sldId id="288" r:id="rId24"/>
    <p:sldId id="289" r:id="rId25"/>
    <p:sldId id="279" r:id="rId26"/>
    <p:sldId id="280" r:id="rId27"/>
    <p:sldId id="281" r:id="rId28"/>
    <p:sldId id="283" r:id="rId29"/>
    <p:sldId id="284" r:id="rId30"/>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FF9999"/>
    <a:srgbClr val="B38EF6"/>
    <a:srgbClr val="99FF99"/>
    <a:srgbClr val="FF3399"/>
    <a:srgbClr val="00FF00"/>
    <a:srgbClr val="FFFF66"/>
    <a:srgbClr val="FF0000"/>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charts/_rels/chart1.xml.rels><?xml version="1.0" encoding="UTF-8" standalone="yes"?>
<Relationships xmlns="http://schemas.openxmlformats.org/package/2006/relationships"><Relationship Id="rId3" Type="http://schemas.openxmlformats.org/officeDocument/2006/relationships/oleObject" Target="file:///C:\Users\VSD2\Desktop\sbsistema_2019_2020_azuoliukas%20(2).xls"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VSD2\Desktop\sbsistema_2019_2020_azuoliukas%20(2).xls"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VSD2\Desktop\sbsistema_2019_2020_azuoliukas%20(2).xls"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VSD2\Desktop\sbsistema_2019_2020_azuoliukas%20(2).xls"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VSD2\Desktop\sbsistema_2019_2020_azuoliukas%20(2).xls" TargetMode="External"/><Relationship Id="rId2" Type="http://schemas.microsoft.com/office/2011/relationships/chartColorStyle" Target="colors13.xml"/><Relationship Id="rId1" Type="http://schemas.microsoft.com/office/2011/relationships/chartStyle" Target="style13.xml"/></Relationships>
</file>

<file path=ppt/charts/_rels/chart2.xml.rels><?xml version="1.0" encoding="UTF-8" standalone="yes"?>
<Relationships xmlns="http://schemas.openxmlformats.org/package/2006/relationships"><Relationship Id="rId3" Type="http://schemas.openxmlformats.org/officeDocument/2006/relationships/oleObject" Target="file:///C:\Users\VSD2\Downloads\sbsistema_2019_2020_azuoliukas%20(2).xls"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VSD2\Desktop\sbsistema_2019_2020_azuoliukas%20(2).xls"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VSD2\Desktop\sbsistema_2019_2020_azuoliukas%20(2).xls"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VSD2\Desktop\sbsistema_2019_2020_azuoliukas%20(2).xls"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VSD2\Downloads\sbsistema_2019_2020_azuoliukas%20(2).xls"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VSD2\Desktop\sbsistema_2019_2020_azuoliukas%20(2).xls"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VSD2\Desktop\sbsistema_2019_2020_azuoliukas%20(2).xls"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Knyga1"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1"/>
            </a:solidFill>
            <a:ln>
              <a:noFill/>
            </a:ln>
            <a:effectLst/>
            <a:sp3d/>
          </c:spPr>
          <c:invertIfNegative val="0"/>
          <c:dPt>
            <c:idx val="0"/>
            <c:invertIfNegative val="0"/>
            <c:bubble3D val="0"/>
            <c:spPr>
              <a:solidFill>
                <a:srgbClr val="FFFF66"/>
              </a:solidFill>
              <a:ln>
                <a:noFill/>
              </a:ln>
              <a:effectLst/>
              <a:sp3d/>
            </c:spPr>
            <c:extLst>
              <c:ext xmlns:c16="http://schemas.microsoft.com/office/drawing/2014/chart" uri="{C3380CC4-5D6E-409C-BE32-E72D297353CC}">
                <c16:uniqueId val="{00000001-EEC5-4E40-89B8-DCD82F27E3E3}"/>
              </c:ext>
            </c:extLst>
          </c:dPt>
          <c:dPt>
            <c:idx val="1"/>
            <c:invertIfNegative val="0"/>
            <c:bubble3D val="0"/>
            <c:spPr>
              <a:solidFill>
                <a:srgbClr val="FF9999"/>
              </a:solidFill>
              <a:ln>
                <a:noFill/>
              </a:ln>
              <a:effectLst/>
              <a:sp3d/>
            </c:spPr>
            <c:extLst>
              <c:ext xmlns:c16="http://schemas.microsoft.com/office/drawing/2014/chart" uri="{C3380CC4-5D6E-409C-BE32-E72D297353CC}">
                <c16:uniqueId val="{00000003-EEC5-4E40-89B8-DCD82F27E3E3}"/>
              </c:ext>
            </c:extLst>
          </c:dPt>
          <c:dPt>
            <c:idx val="2"/>
            <c:invertIfNegative val="0"/>
            <c:bubble3D val="0"/>
            <c:spPr>
              <a:solidFill>
                <a:srgbClr val="99FF99"/>
              </a:solidFill>
              <a:ln>
                <a:noFill/>
              </a:ln>
              <a:effectLst/>
              <a:sp3d/>
            </c:spPr>
            <c:extLst>
              <c:ext xmlns:c16="http://schemas.microsoft.com/office/drawing/2014/chart" uri="{C3380CC4-5D6E-409C-BE32-E72D297353CC}">
                <c16:uniqueId val="{00000005-EEC5-4E40-89B8-DCD82F27E3E3}"/>
              </c:ext>
            </c:extLst>
          </c:dPt>
          <c:dPt>
            <c:idx val="3"/>
            <c:invertIfNegative val="0"/>
            <c:bubble3D val="0"/>
            <c:spPr>
              <a:solidFill>
                <a:srgbClr val="66FFFF"/>
              </a:solidFill>
              <a:ln>
                <a:noFill/>
              </a:ln>
              <a:effectLst/>
              <a:sp3d/>
            </c:spPr>
            <c:extLst>
              <c:ext xmlns:c16="http://schemas.microsoft.com/office/drawing/2014/chart" uri="{C3380CC4-5D6E-409C-BE32-E72D297353CC}">
                <c16:uniqueId val="{00000007-EEC5-4E40-89B8-DCD82F27E3E3}"/>
              </c:ext>
            </c:extLst>
          </c:dPt>
          <c:dLbls>
            <c:dLbl>
              <c:idx val="0"/>
              <c:tx>
                <c:rich>
                  <a:bodyPr/>
                  <a:lstStyle/>
                  <a:p>
                    <a:fld id="{867F7F20-E0DF-407C-BE05-9E7853113126}" type="VALUE">
                      <a:rPr lang="en-US" smtClean="0"/>
                      <a:pPr/>
                      <a:t>[REIKŠMĖ]</a:t>
                    </a:fld>
                    <a:r>
                      <a:rPr lang="en-US" dirty="0"/>
                      <a:t> </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EEC5-4E40-89B8-DCD82F27E3E3}"/>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Duomenys!$P$7:$P$10</c:f>
              <c:strCache>
                <c:ptCount val="4"/>
                <c:pt idx="0">
                  <c:v>Iš viso</c:v>
                </c:pt>
                <c:pt idx="1">
                  <c:v>Darželinukai</c:v>
                </c:pt>
                <c:pt idx="2">
                  <c:v>Lopšelinukai</c:v>
                </c:pt>
                <c:pt idx="3">
                  <c:v>Priešmokyklinukai </c:v>
                </c:pt>
              </c:strCache>
            </c:strRef>
          </c:cat>
          <c:val>
            <c:numRef>
              <c:f>Duomenys!$Q$7:$Q$10</c:f>
              <c:numCache>
                <c:formatCode>General</c:formatCode>
                <c:ptCount val="4"/>
                <c:pt idx="0">
                  <c:v>100</c:v>
                </c:pt>
                <c:pt idx="1">
                  <c:v>100</c:v>
                </c:pt>
                <c:pt idx="2">
                  <c:v>100</c:v>
                </c:pt>
                <c:pt idx="3">
                  <c:v>100</c:v>
                </c:pt>
              </c:numCache>
            </c:numRef>
          </c:val>
          <c:shape val="cylinder"/>
          <c:extLst>
            <c:ext xmlns:c16="http://schemas.microsoft.com/office/drawing/2014/chart" uri="{C3380CC4-5D6E-409C-BE32-E72D297353CC}">
              <c16:uniqueId val="{00000008-EEC5-4E40-89B8-DCD82F27E3E3}"/>
            </c:ext>
          </c:extLst>
        </c:ser>
        <c:dLbls>
          <c:showLegendKey val="0"/>
          <c:showVal val="1"/>
          <c:showCatName val="0"/>
          <c:showSerName val="0"/>
          <c:showPercent val="0"/>
          <c:showBubbleSize val="0"/>
        </c:dLbls>
        <c:gapWidth val="75"/>
        <c:shape val="box"/>
        <c:axId val="546838456"/>
        <c:axId val="546838784"/>
        <c:axId val="0"/>
      </c:bar3DChart>
      <c:catAx>
        <c:axId val="54683845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lt-LT"/>
          </a:p>
        </c:txPr>
        <c:crossAx val="546838784"/>
        <c:crosses val="autoZero"/>
        <c:auto val="1"/>
        <c:lblAlgn val="ctr"/>
        <c:lblOffset val="100"/>
        <c:noMultiLvlLbl val="0"/>
      </c:catAx>
      <c:valAx>
        <c:axId val="546838784"/>
        <c:scaling>
          <c:orientation val="minMax"/>
        </c:scaling>
        <c:delete val="0"/>
        <c:axPos val="l"/>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lt-LT"/>
          </a:p>
        </c:txPr>
        <c:crossAx val="5468384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spPr>
            <a:solidFill>
              <a:srgbClr val="00B050"/>
            </a:solidFill>
          </c:spPr>
          <c:dPt>
            <c:idx val="0"/>
            <c:bubble3D val="0"/>
            <c:spPr>
              <a:solidFill>
                <a:srgbClr val="00B050"/>
              </a:solidFill>
              <a:ln w="25400">
                <a:solidFill>
                  <a:schemeClr val="lt1"/>
                </a:solidFill>
              </a:ln>
              <a:effectLst/>
              <a:sp3d contourW="25400">
                <a:contourClr>
                  <a:schemeClr val="lt1"/>
                </a:contourClr>
              </a:sp3d>
            </c:spPr>
            <c:extLst>
              <c:ext xmlns:c16="http://schemas.microsoft.com/office/drawing/2014/chart" uri="{C3380CC4-5D6E-409C-BE32-E72D297353CC}">
                <c16:uniqueId val="{00000001-15BC-47E5-8908-AC26B71A5BAE}"/>
              </c:ext>
            </c:extLst>
          </c:dPt>
          <c:dPt>
            <c:idx val="1"/>
            <c:bubble3D val="0"/>
            <c:spPr>
              <a:solidFill>
                <a:srgbClr val="FFC000"/>
              </a:solidFill>
              <a:ln w="25400">
                <a:solidFill>
                  <a:schemeClr val="lt1"/>
                </a:solidFill>
              </a:ln>
              <a:effectLst/>
              <a:sp3d contourW="25400">
                <a:contourClr>
                  <a:schemeClr val="lt1"/>
                </a:contourClr>
              </a:sp3d>
            </c:spPr>
            <c:extLst>
              <c:ext xmlns:c16="http://schemas.microsoft.com/office/drawing/2014/chart" uri="{C3380CC4-5D6E-409C-BE32-E72D297353CC}">
                <c16:uniqueId val="{00000003-15BC-47E5-8908-AC26B71A5BAE}"/>
              </c:ext>
            </c:extLst>
          </c:dPt>
          <c:dPt>
            <c:idx val="2"/>
            <c:bubble3D val="0"/>
            <c:spPr>
              <a:solidFill>
                <a:srgbClr val="FFFF66"/>
              </a:solidFill>
              <a:ln w="25400">
                <a:solidFill>
                  <a:schemeClr val="lt1"/>
                </a:solidFill>
              </a:ln>
              <a:effectLst/>
              <a:sp3d contourW="25400">
                <a:contourClr>
                  <a:schemeClr val="lt1"/>
                </a:contourClr>
              </a:sp3d>
            </c:spPr>
            <c:extLst>
              <c:ext xmlns:c16="http://schemas.microsoft.com/office/drawing/2014/chart" uri="{C3380CC4-5D6E-409C-BE32-E72D297353CC}">
                <c16:uniqueId val="{00000005-15BC-47E5-8908-AC26B71A5BAE}"/>
              </c:ext>
            </c:extLst>
          </c:dPt>
          <c:dPt>
            <c:idx val="3"/>
            <c:bubble3D val="0"/>
            <c:spPr>
              <a:solidFill>
                <a:srgbClr val="FF9999"/>
              </a:solidFill>
              <a:ln w="25400">
                <a:solidFill>
                  <a:schemeClr val="lt1"/>
                </a:solidFill>
              </a:ln>
              <a:effectLst/>
              <a:sp3d contourW="25400">
                <a:contourClr>
                  <a:schemeClr val="lt1"/>
                </a:contourClr>
              </a:sp3d>
            </c:spPr>
            <c:extLst>
              <c:ext xmlns:c16="http://schemas.microsoft.com/office/drawing/2014/chart" uri="{C3380CC4-5D6E-409C-BE32-E72D297353CC}">
                <c16:uniqueId val="{00000007-15BC-47E5-8908-AC26B71A5BAE}"/>
              </c:ext>
            </c:extLst>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lt-LT"/>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Duomenys!$P$96:$P$99</c:f>
              <c:strCache>
                <c:ptCount val="4"/>
                <c:pt idx="0">
                  <c:v>Gėrybiniai ir nepatologiniai širdies ūžesiai</c:v>
                </c:pt>
                <c:pt idx="1">
                  <c:v>Širdies ūžesiai, nepatikslinti</c:v>
                </c:pt>
                <c:pt idx="2">
                  <c:v>Kitas normalios fiziologinės raidos sutrikimas</c:v>
                </c:pt>
                <c:pt idx="3">
                  <c:v>Kiti sutrikimai</c:v>
                </c:pt>
              </c:strCache>
            </c:strRef>
          </c:cat>
          <c:val>
            <c:numRef>
              <c:f>Duomenys!$Q$96:$Q$99</c:f>
              <c:numCache>
                <c:formatCode>General</c:formatCode>
                <c:ptCount val="4"/>
                <c:pt idx="0">
                  <c:v>86.5</c:v>
                </c:pt>
                <c:pt idx="1">
                  <c:v>4.0999999999999996</c:v>
                </c:pt>
                <c:pt idx="2">
                  <c:v>4.0999999999999996</c:v>
                </c:pt>
                <c:pt idx="3">
                  <c:v>5.3</c:v>
                </c:pt>
              </c:numCache>
            </c:numRef>
          </c:val>
          <c:extLst>
            <c:ext xmlns:c16="http://schemas.microsoft.com/office/drawing/2014/chart" uri="{C3380CC4-5D6E-409C-BE32-E72D297353CC}">
              <c16:uniqueId val="{00000008-15BC-47E5-8908-AC26B71A5BAE}"/>
            </c:ext>
          </c:extLst>
        </c:ser>
        <c:dLbls>
          <c:showLegendKey val="0"/>
          <c:showVal val="0"/>
          <c:showCatName val="0"/>
          <c:showSerName val="0"/>
          <c:showPercent val="1"/>
          <c:showBubbleSize val="0"/>
          <c:showLeaderLines val="1"/>
        </c:dLbls>
      </c:pie3DChart>
      <c:spPr>
        <a:noFill/>
        <a:ln>
          <a:noFill/>
        </a:ln>
        <a:effectLst/>
      </c:spPr>
    </c:plotArea>
    <c:legend>
      <c:legendPos val="r"/>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Duomenys!$Q$103</c:f>
              <c:strCache>
                <c:ptCount val="1"/>
                <c:pt idx="0">
                  <c:v>Darželinukai</c:v>
                </c:pt>
              </c:strCache>
            </c:strRef>
          </c:tx>
          <c:spPr>
            <a:solidFill>
              <a:srgbClr val="FFFF6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Duomenys!$P$104:$P$109</c:f>
              <c:strCache>
                <c:ptCount val="6"/>
                <c:pt idx="0">
                  <c:v>Gėrybiniai ir nepatologiniai širdies ūžesiai</c:v>
                </c:pt>
                <c:pt idx="1">
                  <c:v>Širdies ūžesiai, nepatikslinti</c:v>
                </c:pt>
                <c:pt idx="2">
                  <c:v>Kitos normalios fiziologinės raidos sutrikimas</c:v>
                </c:pt>
                <c:pt idx="3">
                  <c:v>Kiti sutrikimai</c:v>
                </c:pt>
                <c:pt idx="4">
                  <c:v>Mitybos sutrikimai</c:v>
                </c:pt>
                <c:pt idx="5">
                  <c:v>Išmatų nelaikymas</c:v>
                </c:pt>
              </c:strCache>
            </c:strRef>
          </c:cat>
          <c:val>
            <c:numRef>
              <c:f>Duomenys!$Q$104:$Q$109</c:f>
              <c:numCache>
                <c:formatCode>General</c:formatCode>
                <c:ptCount val="6"/>
                <c:pt idx="0">
                  <c:v>91.7</c:v>
                </c:pt>
                <c:pt idx="1">
                  <c:v>4.2</c:v>
                </c:pt>
                <c:pt idx="2">
                  <c:v>2.1</c:v>
                </c:pt>
                <c:pt idx="3">
                  <c:v>2</c:v>
                </c:pt>
              </c:numCache>
            </c:numRef>
          </c:val>
          <c:extLst>
            <c:ext xmlns:c16="http://schemas.microsoft.com/office/drawing/2014/chart" uri="{C3380CC4-5D6E-409C-BE32-E72D297353CC}">
              <c16:uniqueId val="{00000000-8914-4A51-BD95-C32F7D48F7AD}"/>
            </c:ext>
          </c:extLst>
        </c:ser>
        <c:ser>
          <c:idx val="1"/>
          <c:order val="1"/>
          <c:tx>
            <c:strRef>
              <c:f>Duomenys!$R$103</c:f>
              <c:strCache>
                <c:ptCount val="1"/>
                <c:pt idx="0">
                  <c:v>Lopšelinukai</c:v>
                </c:pt>
              </c:strCache>
            </c:strRef>
          </c:tx>
          <c:spPr>
            <a:solidFill>
              <a:srgbClr val="FF999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Duomenys!$P$104:$P$109</c:f>
              <c:strCache>
                <c:ptCount val="6"/>
                <c:pt idx="0">
                  <c:v>Gėrybiniai ir nepatologiniai širdies ūžesiai</c:v>
                </c:pt>
                <c:pt idx="1">
                  <c:v>Širdies ūžesiai, nepatikslinti</c:v>
                </c:pt>
                <c:pt idx="2">
                  <c:v>Kitos normalios fiziologinės raidos sutrikimas</c:v>
                </c:pt>
                <c:pt idx="3">
                  <c:v>Kiti sutrikimai</c:v>
                </c:pt>
                <c:pt idx="4">
                  <c:v>Mitybos sutrikimai</c:v>
                </c:pt>
                <c:pt idx="5">
                  <c:v>Išmatų nelaikymas</c:v>
                </c:pt>
              </c:strCache>
            </c:strRef>
          </c:cat>
          <c:val>
            <c:numRef>
              <c:f>Duomenys!$R$104:$R$109</c:f>
              <c:numCache>
                <c:formatCode>General</c:formatCode>
                <c:ptCount val="6"/>
                <c:pt idx="0">
                  <c:v>66.7</c:v>
                </c:pt>
                <c:pt idx="2">
                  <c:v>13.3</c:v>
                </c:pt>
                <c:pt idx="3">
                  <c:v>13.3</c:v>
                </c:pt>
                <c:pt idx="4">
                  <c:v>6.7</c:v>
                </c:pt>
              </c:numCache>
            </c:numRef>
          </c:val>
          <c:extLst>
            <c:ext xmlns:c16="http://schemas.microsoft.com/office/drawing/2014/chart" uri="{C3380CC4-5D6E-409C-BE32-E72D297353CC}">
              <c16:uniqueId val="{00000001-8914-4A51-BD95-C32F7D48F7AD}"/>
            </c:ext>
          </c:extLst>
        </c:ser>
        <c:ser>
          <c:idx val="2"/>
          <c:order val="2"/>
          <c:tx>
            <c:strRef>
              <c:f>Duomenys!$S$103</c:f>
              <c:strCache>
                <c:ptCount val="1"/>
                <c:pt idx="0">
                  <c:v>Priešmokyklinukai</c:v>
                </c:pt>
              </c:strCache>
            </c:strRef>
          </c:tx>
          <c:spPr>
            <a:solidFill>
              <a:srgbClr val="B38EF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Duomenys!$P$104:$P$109</c:f>
              <c:strCache>
                <c:ptCount val="6"/>
                <c:pt idx="0">
                  <c:v>Gėrybiniai ir nepatologiniai širdies ūžesiai</c:v>
                </c:pt>
                <c:pt idx="1">
                  <c:v>Širdies ūžesiai, nepatikslinti</c:v>
                </c:pt>
                <c:pt idx="2">
                  <c:v>Kitos normalios fiziologinės raidos sutrikimas</c:v>
                </c:pt>
                <c:pt idx="3">
                  <c:v>Kiti sutrikimai</c:v>
                </c:pt>
                <c:pt idx="4">
                  <c:v>Mitybos sutrikimai</c:v>
                </c:pt>
                <c:pt idx="5">
                  <c:v>Išmatų nelaikymas</c:v>
                </c:pt>
              </c:strCache>
            </c:strRef>
          </c:cat>
          <c:val>
            <c:numRef>
              <c:f>Duomenys!$S$104:$S$109</c:f>
              <c:numCache>
                <c:formatCode>General</c:formatCode>
                <c:ptCount val="6"/>
                <c:pt idx="0">
                  <c:v>90.9</c:v>
                </c:pt>
                <c:pt idx="5">
                  <c:v>9.1</c:v>
                </c:pt>
              </c:numCache>
            </c:numRef>
          </c:val>
          <c:extLst>
            <c:ext xmlns:c16="http://schemas.microsoft.com/office/drawing/2014/chart" uri="{C3380CC4-5D6E-409C-BE32-E72D297353CC}">
              <c16:uniqueId val="{00000002-8914-4A51-BD95-C32F7D48F7AD}"/>
            </c:ext>
          </c:extLst>
        </c:ser>
        <c:ser>
          <c:idx val="3"/>
          <c:order val="3"/>
          <c:tx>
            <c:strRef>
              <c:f>Duomenys!$T$103</c:f>
              <c:strCache>
                <c:ptCount val="1"/>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Duomenys!$P$104:$P$109</c:f>
              <c:strCache>
                <c:ptCount val="6"/>
                <c:pt idx="0">
                  <c:v>Gėrybiniai ir nepatologiniai širdies ūžesiai</c:v>
                </c:pt>
                <c:pt idx="1">
                  <c:v>Širdies ūžesiai, nepatikslinti</c:v>
                </c:pt>
                <c:pt idx="2">
                  <c:v>Kitos normalios fiziologinės raidos sutrikimas</c:v>
                </c:pt>
                <c:pt idx="3">
                  <c:v>Kiti sutrikimai</c:v>
                </c:pt>
                <c:pt idx="4">
                  <c:v>Mitybos sutrikimai</c:v>
                </c:pt>
                <c:pt idx="5">
                  <c:v>Išmatų nelaikymas</c:v>
                </c:pt>
              </c:strCache>
            </c:strRef>
          </c:cat>
          <c:val>
            <c:numRef>
              <c:f>Duomenys!$T$104:$T$109</c:f>
              <c:numCache>
                <c:formatCode>General</c:formatCode>
                <c:ptCount val="6"/>
              </c:numCache>
            </c:numRef>
          </c:val>
          <c:extLst>
            <c:ext xmlns:c16="http://schemas.microsoft.com/office/drawing/2014/chart" uri="{C3380CC4-5D6E-409C-BE32-E72D297353CC}">
              <c16:uniqueId val="{00000003-8914-4A51-BD95-C32F7D48F7AD}"/>
            </c:ext>
          </c:extLst>
        </c:ser>
        <c:dLbls>
          <c:showLegendKey val="0"/>
          <c:showVal val="1"/>
          <c:showCatName val="0"/>
          <c:showSerName val="0"/>
          <c:showPercent val="0"/>
          <c:showBubbleSize val="0"/>
        </c:dLbls>
        <c:gapWidth val="150"/>
        <c:overlap val="-25"/>
        <c:axId val="504912704"/>
        <c:axId val="504913360"/>
      </c:barChart>
      <c:catAx>
        <c:axId val="5049127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lt-LT"/>
          </a:p>
        </c:txPr>
        <c:crossAx val="504913360"/>
        <c:crosses val="autoZero"/>
        <c:auto val="1"/>
        <c:lblAlgn val="ctr"/>
        <c:lblOffset val="100"/>
        <c:noMultiLvlLbl val="0"/>
      </c:catAx>
      <c:valAx>
        <c:axId val="504913360"/>
        <c:scaling>
          <c:orientation val="minMax"/>
        </c:scaling>
        <c:delete val="1"/>
        <c:axPos val="l"/>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crossAx val="504912704"/>
        <c:crosses val="autoZero"/>
        <c:crossBetween val="between"/>
      </c:valAx>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spPr>
            <a:solidFill>
              <a:srgbClr val="00B050"/>
            </a:solidFill>
          </c:spPr>
          <c:dPt>
            <c:idx val="0"/>
            <c:bubble3D val="0"/>
            <c:spPr>
              <a:solidFill>
                <a:srgbClr val="00B050"/>
              </a:solidFill>
              <a:ln w="25400">
                <a:solidFill>
                  <a:schemeClr val="lt1"/>
                </a:solidFill>
              </a:ln>
              <a:effectLst/>
              <a:sp3d contourW="25400">
                <a:contourClr>
                  <a:schemeClr val="lt1"/>
                </a:contourClr>
              </a:sp3d>
            </c:spPr>
            <c:extLst>
              <c:ext xmlns:c16="http://schemas.microsoft.com/office/drawing/2014/chart" uri="{C3380CC4-5D6E-409C-BE32-E72D297353CC}">
                <c16:uniqueId val="{00000001-AFEC-4DEC-AD1B-6B55164881BF}"/>
              </c:ext>
            </c:extLst>
          </c:dPt>
          <c:dPt>
            <c:idx val="1"/>
            <c:bubble3D val="0"/>
            <c:spPr>
              <a:solidFill>
                <a:srgbClr val="FFC000"/>
              </a:solidFill>
              <a:ln w="25400">
                <a:solidFill>
                  <a:schemeClr val="lt1"/>
                </a:solidFill>
              </a:ln>
              <a:effectLst/>
              <a:sp3d contourW="25400">
                <a:contourClr>
                  <a:schemeClr val="lt1"/>
                </a:contourClr>
              </a:sp3d>
            </c:spPr>
            <c:extLst>
              <c:ext xmlns:c16="http://schemas.microsoft.com/office/drawing/2014/chart" uri="{C3380CC4-5D6E-409C-BE32-E72D297353CC}">
                <c16:uniqueId val="{00000003-AFEC-4DEC-AD1B-6B55164881BF}"/>
              </c:ext>
            </c:extLst>
          </c:dPt>
          <c:dPt>
            <c:idx val="2"/>
            <c:bubble3D val="0"/>
            <c:spPr>
              <a:solidFill>
                <a:srgbClr val="B38EF6"/>
              </a:solidFill>
              <a:ln w="25400">
                <a:solidFill>
                  <a:schemeClr val="lt1"/>
                </a:solidFill>
              </a:ln>
              <a:effectLst/>
              <a:sp3d contourW="25400">
                <a:contourClr>
                  <a:schemeClr val="lt1"/>
                </a:contourClr>
              </a:sp3d>
            </c:spPr>
            <c:extLst>
              <c:ext xmlns:c16="http://schemas.microsoft.com/office/drawing/2014/chart" uri="{C3380CC4-5D6E-409C-BE32-E72D297353CC}">
                <c16:uniqueId val="{00000005-AFEC-4DEC-AD1B-6B55164881BF}"/>
              </c:ext>
            </c:extLst>
          </c:dPt>
          <c:dPt>
            <c:idx val="3"/>
            <c:bubble3D val="0"/>
            <c:spPr>
              <a:solidFill>
                <a:srgbClr val="FF9999"/>
              </a:solidFill>
              <a:ln w="25400">
                <a:solidFill>
                  <a:schemeClr val="lt1"/>
                </a:solidFill>
              </a:ln>
              <a:effectLst/>
              <a:sp3d contourW="25400">
                <a:contourClr>
                  <a:schemeClr val="lt1"/>
                </a:contourClr>
              </a:sp3d>
            </c:spPr>
            <c:extLst>
              <c:ext xmlns:c16="http://schemas.microsoft.com/office/drawing/2014/chart" uri="{C3380CC4-5D6E-409C-BE32-E72D297353CC}">
                <c16:uniqueId val="{00000007-AFEC-4DEC-AD1B-6B55164881BF}"/>
              </c:ext>
            </c:extLst>
          </c:dPt>
          <c:dPt>
            <c:idx val="4"/>
            <c:bubble3D val="0"/>
            <c:spPr>
              <a:solidFill>
                <a:srgbClr val="00B0F0"/>
              </a:solidFill>
              <a:ln w="25400">
                <a:solidFill>
                  <a:schemeClr val="lt1"/>
                </a:solidFill>
              </a:ln>
              <a:effectLst/>
              <a:sp3d contourW="25400">
                <a:contourClr>
                  <a:schemeClr val="lt1"/>
                </a:contourClr>
              </a:sp3d>
            </c:spPr>
            <c:extLst>
              <c:ext xmlns:c16="http://schemas.microsoft.com/office/drawing/2014/chart" uri="{C3380CC4-5D6E-409C-BE32-E72D297353CC}">
                <c16:uniqueId val="{00000009-AFEC-4DEC-AD1B-6B55164881BF}"/>
              </c:ext>
            </c:extLst>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lt-LT"/>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Duomenys!$P$134:$P$138</c:f>
              <c:strCache>
                <c:ptCount val="5"/>
                <c:pt idx="0">
                  <c:v>Atvira arba išlikusi ovalioji anga</c:v>
                </c:pt>
                <c:pt idx="1">
                  <c:v>Kitas prieširdžių pertvaros defektas</c:v>
                </c:pt>
                <c:pt idx="2">
                  <c:v>Prieširdžių pertvaros defektas</c:v>
                </c:pt>
                <c:pt idx="3">
                  <c:v> Įgimta plokščia pėda</c:v>
                </c:pt>
                <c:pt idx="4">
                  <c:v>Kiti sutrikimai</c:v>
                </c:pt>
              </c:strCache>
            </c:strRef>
          </c:cat>
          <c:val>
            <c:numRef>
              <c:f>Duomenys!$Q$134:$Q$138</c:f>
              <c:numCache>
                <c:formatCode>General</c:formatCode>
                <c:ptCount val="5"/>
                <c:pt idx="0">
                  <c:v>59.5</c:v>
                </c:pt>
                <c:pt idx="1">
                  <c:v>8.1</c:v>
                </c:pt>
                <c:pt idx="2">
                  <c:v>5.4</c:v>
                </c:pt>
                <c:pt idx="3">
                  <c:v>5.4</c:v>
                </c:pt>
                <c:pt idx="4">
                  <c:v>21.6</c:v>
                </c:pt>
              </c:numCache>
            </c:numRef>
          </c:val>
          <c:extLst>
            <c:ext xmlns:c16="http://schemas.microsoft.com/office/drawing/2014/chart" uri="{C3380CC4-5D6E-409C-BE32-E72D297353CC}">
              <c16:uniqueId val="{0000000A-AFEC-4DEC-AD1B-6B55164881BF}"/>
            </c:ext>
          </c:extLst>
        </c:ser>
        <c:dLbls>
          <c:showLegendKey val="0"/>
          <c:showVal val="0"/>
          <c:showCatName val="0"/>
          <c:showSerName val="0"/>
          <c:showPercent val="1"/>
          <c:showBubbleSize val="0"/>
          <c:showLeaderLines val="1"/>
        </c:dLbls>
      </c:pie3DChart>
      <c:spPr>
        <a:noFill/>
        <a:ln>
          <a:noFill/>
        </a:ln>
        <a:effectLst/>
      </c:spPr>
    </c:plotArea>
    <c:legend>
      <c:legendPos val="r"/>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4.4891400341303726E-2"/>
          <c:y val="5.0925925925925923E-2"/>
          <c:w val="0.93010853581109687"/>
          <c:h val="0.70802975349939989"/>
        </c:manualLayout>
      </c:layout>
      <c:bar3DChart>
        <c:barDir val="col"/>
        <c:grouping val="clustered"/>
        <c:varyColors val="0"/>
        <c:ser>
          <c:idx val="0"/>
          <c:order val="0"/>
          <c:tx>
            <c:strRef>
              <c:f>Duomenys!$Q$158</c:f>
              <c:strCache>
                <c:ptCount val="1"/>
                <c:pt idx="0">
                  <c:v>Draželinukai</c:v>
                </c:pt>
              </c:strCache>
            </c:strRef>
          </c:tx>
          <c:spPr>
            <a:solidFill>
              <a:srgbClr val="FF9999"/>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Duomenys!$P$159:$P$164</c:f>
              <c:strCache>
                <c:ptCount val="5"/>
                <c:pt idx="0">
                  <c:v>Atvira arba išlikusi ovalioji anga</c:v>
                </c:pt>
                <c:pt idx="1">
                  <c:v> Arklio pėda šleiva į vidų</c:v>
                </c:pt>
                <c:pt idx="2">
                  <c:v>Kiti sutrikimai</c:v>
                </c:pt>
                <c:pt idx="3">
                  <c:v> Kitas prieširdžių pertvaros defektas</c:v>
                </c:pt>
                <c:pt idx="4">
                  <c:v> Įgimta plokščia pėda</c:v>
                </c:pt>
              </c:strCache>
            </c:strRef>
          </c:cat>
          <c:val>
            <c:numRef>
              <c:f>Duomenys!$Q$159:$Q$164</c:f>
              <c:numCache>
                <c:formatCode>General</c:formatCode>
                <c:ptCount val="6"/>
                <c:pt idx="0">
                  <c:v>64.7</c:v>
                </c:pt>
                <c:pt idx="1">
                  <c:v>5.9</c:v>
                </c:pt>
                <c:pt idx="2">
                  <c:v>29.4</c:v>
                </c:pt>
              </c:numCache>
            </c:numRef>
          </c:val>
          <c:extLst>
            <c:ext xmlns:c16="http://schemas.microsoft.com/office/drawing/2014/chart" uri="{C3380CC4-5D6E-409C-BE32-E72D297353CC}">
              <c16:uniqueId val="{00000000-4D09-4495-9684-33906E910603}"/>
            </c:ext>
          </c:extLst>
        </c:ser>
        <c:ser>
          <c:idx val="1"/>
          <c:order val="1"/>
          <c:tx>
            <c:strRef>
              <c:f>Duomenys!$R$158</c:f>
              <c:strCache>
                <c:ptCount val="1"/>
                <c:pt idx="0">
                  <c:v>Lopšelinukai</c:v>
                </c:pt>
              </c:strCache>
            </c:strRef>
          </c:tx>
          <c:spPr>
            <a:solidFill>
              <a:srgbClr val="B38EF6"/>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Duomenys!$P$159:$P$164</c:f>
              <c:strCache>
                <c:ptCount val="5"/>
                <c:pt idx="0">
                  <c:v>Atvira arba išlikusi ovalioji anga</c:v>
                </c:pt>
                <c:pt idx="1">
                  <c:v> Arklio pėda šleiva į vidų</c:v>
                </c:pt>
                <c:pt idx="2">
                  <c:v>Kiti sutrikimai</c:v>
                </c:pt>
                <c:pt idx="3">
                  <c:v> Kitas prieširdžių pertvaros defektas</c:v>
                </c:pt>
                <c:pt idx="4">
                  <c:v> Įgimta plokščia pėda</c:v>
                </c:pt>
              </c:strCache>
            </c:strRef>
          </c:cat>
          <c:val>
            <c:numRef>
              <c:f>Duomenys!$R$159:$R$164</c:f>
              <c:numCache>
                <c:formatCode>General</c:formatCode>
                <c:ptCount val="6"/>
                <c:pt idx="0">
                  <c:v>63.6</c:v>
                </c:pt>
                <c:pt idx="2">
                  <c:v>18.2</c:v>
                </c:pt>
                <c:pt idx="3">
                  <c:v>18.2</c:v>
                </c:pt>
              </c:numCache>
            </c:numRef>
          </c:val>
          <c:extLst>
            <c:ext xmlns:c16="http://schemas.microsoft.com/office/drawing/2014/chart" uri="{C3380CC4-5D6E-409C-BE32-E72D297353CC}">
              <c16:uniqueId val="{00000001-4D09-4495-9684-33906E910603}"/>
            </c:ext>
          </c:extLst>
        </c:ser>
        <c:ser>
          <c:idx val="2"/>
          <c:order val="2"/>
          <c:tx>
            <c:strRef>
              <c:f>Duomenys!$S$158</c:f>
              <c:strCache>
                <c:ptCount val="1"/>
                <c:pt idx="0">
                  <c:v>Priešmokyklinukai</c:v>
                </c:pt>
              </c:strCache>
            </c:strRef>
          </c:tx>
          <c:spPr>
            <a:solidFill>
              <a:srgbClr val="FFFF66"/>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Duomenys!$P$159:$P$164</c:f>
              <c:strCache>
                <c:ptCount val="5"/>
                <c:pt idx="0">
                  <c:v>Atvira arba išlikusi ovalioji anga</c:v>
                </c:pt>
                <c:pt idx="1">
                  <c:v> Arklio pėda šleiva į vidų</c:v>
                </c:pt>
                <c:pt idx="2">
                  <c:v>Kiti sutrikimai</c:v>
                </c:pt>
                <c:pt idx="3">
                  <c:v> Kitas prieširdžių pertvaros defektas</c:v>
                </c:pt>
                <c:pt idx="4">
                  <c:v> Įgimta plokščia pėda</c:v>
                </c:pt>
              </c:strCache>
            </c:strRef>
          </c:cat>
          <c:val>
            <c:numRef>
              <c:f>Duomenys!$S$159:$S$164</c:f>
              <c:numCache>
                <c:formatCode>General</c:formatCode>
                <c:ptCount val="6"/>
                <c:pt idx="0">
                  <c:v>44.4</c:v>
                </c:pt>
                <c:pt idx="2">
                  <c:v>33.4</c:v>
                </c:pt>
                <c:pt idx="4">
                  <c:v>22.2</c:v>
                </c:pt>
              </c:numCache>
            </c:numRef>
          </c:val>
          <c:extLst>
            <c:ext xmlns:c16="http://schemas.microsoft.com/office/drawing/2014/chart" uri="{C3380CC4-5D6E-409C-BE32-E72D297353CC}">
              <c16:uniqueId val="{00000002-4D09-4495-9684-33906E910603}"/>
            </c:ext>
          </c:extLst>
        </c:ser>
        <c:ser>
          <c:idx val="3"/>
          <c:order val="3"/>
          <c:tx>
            <c:strRef>
              <c:f>Duomenys!$T$158</c:f>
              <c:strCache>
                <c:ptCount val="1"/>
              </c:strCache>
            </c:strRef>
          </c:tx>
          <c:spPr>
            <a:solidFill>
              <a:schemeClr val="accent4"/>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Duomenys!$P$159:$P$164</c:f>
              <c:strCache>
                <c:ptCount val="5"/>
                <c:pt idx="0">
                  <c:v>Atvira arba išlikusi ovalioji anga</c:v>
                </c:pt>
                <c:pt idx="1">
                  <c:v> Arklio pėda šleiva į vidų</c:v>
                </c:pt>
                <c:pt idx="2">
                  <c:v>Kiti sutrikimai</c:v>
                </c:pt>
                <c:pt idx="3">
                  <c:v> Kitas prieširdžių pertvaros defektas</c:v>
                </c:pt>
                <c:pt idx="4">
                  <c:v> Įgimta plokščia pėda</c:v>
                </c:pt>
              </c:strCache>
            </c:strRef>
          </c:cat>
          <c:val>
            <c:numRef>
              <c:f>Duomenys!$T$159:$T$164</c:f>
              <c:numCache>
                <c:formatCode>General</c:formatCode>
                <c:ptCount val="6"/>
              </c:numCache>
            </c:numRef>
          </c:val>
          <c:extLst>
            <c:ext xmlns:c16="http://schemas.microsoft.com/office/drawing/2014/chart" uri="{C3380CC4-5D6E-409C-BE32-E72D297353CC}">
              <c16:uniqueId val="{00000003-4D09-4495-9684-33906E910603}"/>
            </c:ext>
          </c:extLst>
        </c:ser>
        <c:dLbls>
          <c:showLegendKey val="0"/>
          <c:showVal val="1"/>
          <c:showCatName val="0"/>
          <c:showSerName val="0"/>
          <c:showPercent val="0"/>
          <c:showBubbleSize val="0"/>
        </c:dLbls>
        <c:gapWidth val="75"/>
        <c:shape val="box"/>
        <c:axId val="557487600"/>
        <c:axId val="557488584"/>
        <c:axId val="0"/>
      </c:bar3DChart>
      <c:catAx>
        <c:axId val="55748760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lt-LT"/>
          </a:p>
        </c:txPr>
        <c:crossAx val="557488584"/>
        <c:crosses val="autoZero"/>
        <c:auto val="1"/>
        <c:lblAlgn val="ctr"/>
        <c:lblOffset val="100"/>
        <c:noMultiLvlLbl val="0"/>
      </c:catAx>
      <c:valAx>
        <c:axId val="557488584"/>
        <c:scaling>
          <c:orientation val="minMax"/>
        </c:scaling>
        <c:delete val="0"/>
        <c:axPos val="l"/>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lt-LT"/>
          </a:p>
        </c:txPr>
        <c:crossAx val="557487600"/>
        <c:crosses val="autoZero"/>
        <c:crossBetween val="between"/>
      </c:valAx>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v>Visiškai sveikų vaikų dalis</c:v>
          </c:tx>
          <c:spPr>
            <a:solidFill>
              <a:srgbClr val="FF9999"/>
            </a:solidFill>
            <a:ln>
              <a:noFill/>
            </a:ln>
            <a:effectLst/>
            <a:sp3d/>
          </c:spPr>
          <c:invertIfNegative val="0"/>
          <c:dLbls>
            <c:dLbl>
              <c:idx val="0"/>
              <c:tx>
                <c:rich>
                  <a:bodyPr/>
                  <a:lstStyle/>
                  <a:p>
                    <a:r>
                      <a:rPr lang="en-US"/>
                      <a:t>5,4 %</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953-465B-8B0F-A22FCCA3E959}"/>
                </c:ext>
              </c:extLst>
            </c:dLbl>
            <c:dLbl>
              <c:idx val="1"/>
              <c:tx>
                <c:rich>
                  <a:bodyPr/>
                  <a:lstStyle/>
                  <a:p>
                    <a:r>
                      <a:rPr lang="en-US" dirty="0"/>
                      <a:t>41 %</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953-465B-8B0F-A22FCCA3E959}"/>
                </c:ext>
              </c:extLst>
            </c:dLbl>
            <c:dLbl>
              <c:idx val="2"/>
              <c:tx>
                <c:rich>
                  <a:bodyPr/>
                  <a:lstStyle/>
                  <a:p>
                    <a:r>
                      <a:rPr lang="en-US" dirty="0"/>
                      <a:t>8,9 %</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953-465B-8B0F-A22FCCA3E959}"/>
                </c:ext>
              </c:extLst>
            </c:dLbl>
            <c:dLbl>
              <c:idx val="3"/>
              <c:tx>
                <c:rich>
                  <a:bodyPr/>
                  <a:lstStyle/>
                  <a:p>
                    <a:r>
                      <a:rPr lang="en-US" sz="800" b="1" i="0" u="none" strike="noStrike" kern="1200" baseline="0" dirty="0">
                        <a:solidFill>
                          <a:prstClr val="black">
                            <a:lumMod val="75000"/>
                            <a:lumOff val="25000"/>
                          </a:prstClr>
                        </a:solidFill>
                        <a:latin typeface="Times New Roman" panose="02020603050405020304" pitchFamily="18" charset="0"/>
                        <a:cs typeface="Times New Roman" panose="02020603050405020304" pitchFamily="18" charset="0"/>
                      </a:rPr>
                      <a:t>5,1 %</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953-465B-8B0F-A22FCCA3E959}"/>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Duomenys!$P$13:$P$16</c:f>
              <c:numCache>
                <c:formatCode>General</c:formatCode>
                <c:ptCount val="4"/>
              </c:numCache>
            </c:numRef>
          </c:cat>
          <c:val>
            <c:numRef>
              <c:f>Duomenys!$Q$13:$Q$16</c:f>
              <c:numCache>
                <c:formatCode>General</c:formatCode>
                <c:ptCount val="4"/>
              </c:numCache>
            </c:numRef>
          </c:val>
          <c:extLst>
            <c:ext xmlns:c16="http://schemas.microsoft.com/office/drawing/2014/chart" uri="{C3380CC4-5D6E-409C-BE32-E72D297353CC}">
              <c16:uniqueId val="{00000000-1A8E-4999-887A-61556E7B97C3}"/>
            </c:ext>
          </c:extLst>
        </c:ser>
        <c:ser>
          <c:idx val="1"/>
          <c:order val="1"/>
          <c:tx>
            <c:v>Vaikų dalis, turinti nors vieną sveikatos sutrikimą</c:v>
          </c:tx>
          <c:spPr>
            <a:solidFill>
              <a:srgbClr val="FFFF66"/>
            </a:solidFill>
            <a:ln>
              <a:noFill/>
            </a:ln>
            <a:effectLst/>
            <a:sp3d/>
          </c:spPr>
          <c:invertIfNegative val="0"/>
          <c:dLbls>
            <c:dLbl>
              <c:idx val="0"/>
              <c:tx>
                <c:rich>
                  <a:bodyPr/>
                  <a:lstStyle/>
                  <a:p>
                    <a:fld id="{FA2B3792-FD71-4FC8-A9D3-B981F80D8924}" type="VALUE">
                      <a:rPr lang="en-US" smtClean="0"/>
                      <a:pPr/>
                      <a:t>[REIKŠMĖ]</a:t>
                    </a:fld>
                    <a:r>
                      <a:rPr lang="en-US"/>
                      <a:t> %</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9953-465B-8B0F-A22FCCA3E959}"/>
                </c:ext>
              </c:extLst>
            </c:dLbl>
            <c:dLbl>
              <c:idx val="1"/>
              <c:tx>
                <c:rich>
                  <a:bodyPr/>
                  <a:lstStyle/>
                  <a:p>
                    <a:fld id="{FAC1DBB7-5223-4815-B7EE-0CC5F8EDE47E}" type="VALUE">
                      <a:rPr lang="en-US" smtClean="0"/>
                      <a:pPr/>
                      <a:t>[REIKŠMĖ]</a:t>
                    </a:fld>
                    <a:r>
                      <a:rPr lang="en-US" dirty="0"/>
                      <a:t> </a:t>
                    </a:r>
                    <a:r>
                      <a:rPr lang="en-US" sz="800" b="1" i="0" u="none" strike="noStrike" kern="1200" baseline="0" dirty="0">
                        <a:solidFill>
                          <a:prstClr val="black">
                            <a:lumMod val="75000"/>
                            <a:lumOff val="25000"/>
                          </a:prstClr>
                        </a:solidFill>
                        <a:latin typeface="Times New Roman" panose="02020603050405020304" pitchFamily="18" charset="0"/>
                        <a:cs typeface="Times New Roman" panose="02020603050405020304" pitchFamily="18" charset="0"/>
                      </a:rPr>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9953-465B-8B0F-A22FCCA3E959}"/>
                </c:ext>
              </c:extLst>
            </c:dLbl>
            <c:dLbl>
              <c:idx val="2"/>
              <c:tx>
                <c:rich>
                  <a:bodyPr/>
                  <a:lstStyle/>
                  <a:p>
                    <a:fld id="{4B6166E1-CADB-4296-A9AF-8CF48E4C8500}" type="VALUE">
                      <a:rPr lang="en-US" smtClean="0"/>
                      <a:pPr/>
                      <a:t>[REIKŠMĖ]</a:t>
                    </a:fld>
                    <a:r>
                      <a:rPr lang="en-US" dirty="0"/>
                      <a:t> </a:t>
                    </a:r>
                    <a:r>
                      <a:rPr lang="en-US" sz="800" b="1" i="0" u="none" strike="noStrike" kern="1200" baseline="0" dirty="0">
                        <a:solidFill>
                          <a:prstClr val="black">
                            <a:lumMod val="75000"/>
                            <a:lumOff val="25000"/>
                          </a:prstClr>
                        </a:solidFill>
                        <a:latin typeface="Times New Roman" panose="02020603050405020304" pitchFamily="18" charset="0"/>
                        <a:cs typeface="Times New Roman" panose="02020603050405020304" pitchFamily="18" charset="0"/>
                      </a:rPr>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9953-465B-8B0F-A22FCCA3E959}"/>
                </c:ext>
              </c:extLst>
            </c:dLbl>
            <c:dLbl>
              <c:idx val="3"/>
              <c:tx>
                <c:rich>
                  <a:bodyPr/>
                  <a:lstStyle/>
                  <a:p>
                    <a:fld id="{2865A7AE-2E1C-4CF9-9CBA-989608BDDEFA}" type="VALUE">
                      <a:rPr lang="en-US" smtClean="0"/>
                      <a:pPr/>
                      <a:t>[REIKŠMĖ]</a:t>
                    </a:fld>
                    <a:r>
                      <a:rPr lang="en-US" dirty="0"/>
                      <a:t> </a:t>
                    </a:r>
                    <a:r>
                      <a:rPr lang="en-US" sz="800" b="1" i="0" u="none" strike="noStrike" kern="1200" baseline="0" dirty="0">
                        <a:solidFill>
                          <a:prstClr val="black">
                            <a:lumMod val="75000"/>
                            <a:lumOff val="25000"/>
                          </a:prstClr>
                        </a:solidFill>
                        <a:latin typeface="Times New Roman" panose="02020603050405020304" pitchFamily="18" charset="0"/>
                        <a:cs typeface="Times New Roman" panose="02020603050405020304" pitchFamily="18" charset="0"/>
                      </a:rPr>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9953-465B-8B0F-A22FCCA3E959}"/>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Duomenys!$P$13:$P$16</c:f>
              <c:numCache>
                <c:formatCode>General</c:formatCode>
                <c:ptCount val="4"/>
              </c:numCache>
            </c:numRef>
          </c:cat>
          <c:val>
            <c:numRef>
              <c:f>Duomenys!$R$13:$R$16</c:f>
              <c:numCache>
                <c:formatCode>General</c:formatCode>
                <c:ptCount val="4"/>
              </c:numCache>
            </c:numRef>
          </c:val>
          <c:extLst>
            <c:ext xmlns:c16="http://schemas.microsoft.com/office/drawing/2014/chart" uri="{C3380CC4-5D6E-409C-BE32-E72D297353CC}">
              <c16:uniqueId val="{00000001-1A8E-4999-887A-61556E7B97C3}"/>
            </c:ext>
          </c:extLst>
        </c:ser>
        <c:dLbls>
          <c:showLegendKey val="0"/>
          <c:showVal val="1"/>
          <c:showCatName val="0"/>
          <c:showSerName val="0"/>
          <c:showPercent val="0"/>
          <c:showBubbleSize val="0"/>
        </c:dLbls>
        <c:gapWidth val="95"/>
        <c:gapDepth val="95"/>
        <c:shape val="box"/>
        <c:axId val="546840752"/>
        <c:axId val="546841080"/>
        <c:axId val="0"/>
      </c:bar3DChart>
      <c:catAx>
        <c:axId val="54684075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lt-LT"/>
          </a:p>
        </c:txPr>
        <c:crossAx val="546841080"/>
        <c:crosses val="autoZero"/>
        <c:auto val="1"/>
        <c:lblAlgn val="ctr"/>
        <c:lblOffset val="100"/>
        <c:noMultiLvlLbl val="0"/>
      </c:catAx>
      <c:valAx>
        <c:axId val="546841080"/>
        <c:scaling>
          <c:orientation val="minMax"/>
        </c:scaling>
        <c:delete val="1"/>
        <c:axPos val="l"/>
        <c:numFmt formatCode="General" sourceLinked="1"/>
        <c:majorTickMark val="none"/>
        <c:minorTickMark val="none"/>
        <c:tickLblPos val="nextTo"/>
        <c:crossAx val="54684075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v>Visiškai sveikų vaikų dalis</c:v>
          </c:tx>
          <c:spPr>
            <a:solidFill>
              <a:srgbClr val="FF9999"/>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Duomenys!$P$13:$P$16</c:f>
              <c:strCache>
                <c:ptCount val="4"/>
                <c:pt idx="0">
                  <c:v>Bendras</c:v>
                </c:pt>
                <c:pt idx="1">
                  <c:v>Darželinukai</c:v>
                </c:pt>
                <c:pt idx="2">
                  <c:v>Lopšelinukai</c:v>
                </c:pt>
                <c:pt idx="3">
                  <c:v>Priešmokyklinukai</c:v>
                </c:pt>
              </c:strCache>
            </c:strRef>
          </c:cat>
          <c:val>
            <c:numRef>
              <c:f>Duomenys!$Q$13:$Q$16</c:f>
              <c:numCache>
                <c:formatCode>General</c:formatCode>
                <c:ptCount val="4"/>
                <c:pt idx="0">
                  <c:v>5.4</c:v>
                </c:pt>
                <c:pt idx="1">
                  <c:v>41</c:v>
                </c:pt>
                <c:pt idx="2">
                  <c:v>8.9</c:v>
                </c:pt>
                <c:pt idx="3">
                  <c:v>5.0999999999999996</c:v>
                </c:pt>
              </c:numCache>
            </c:numRef>
          </c:val>
          <c:extLst>
            <c:ext xmlns:c16="http://schemas.microsoft.com/office/drawing/2014/chart" uri="{C3380CC4-5D6E-409C-BE32-E72D297353CC}">
              <c16:uniqueId val="{00000000-9DDF-442D-BEF7-09BF09484538}"/>
            </c:ext>
          </c:extLst>
        </c:ser>
        <c:ser>
          <c:idx val="1"/>
          <c:order val="1"/>
          <c:tx>
            <c:v>Vaikų dalis, turinti nors vieną sveikatos sutrikimą</c:v>
          </c:tx>
          <c:spPr>
            <a:solidFill>
              <a:srgbClr val="FFFF66"/>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Duomenys!$P$13:$P$16</c:f>
              <c:strCache>
                <c:ptCount val="4"/>
                <c:pt idx="0">
                  <c:v>Bendras</c:v>
                </c:pt>
                <c:pt idx="1">
                  <c:v>Darželinukai</c:v>
                </c:pt>
                <c:pt idx="2">
                  <c:v>Lopšelinukai</c:v>
                </c:pt>
                <c:pt idx="3">
                  <c:v>Priešmokyklinukai</c:v>
                </c:pt>
              </c:strCache>
            </c:strRef>
          </c:cat>
          <c:val>
            <c:numRef>
              <c:f>Duomenys!$R$13:$R$16</c:f>
              <c:numCache>
                <c:formatCode>General</c:formatCode>
                <c:ptCount val="4"/>
                <c:pt idx="0">
                  <c:v>94.6</c:v>
                </c:pt>
                <c:pt idx="1">
                  <c:v>59</c:v>
                </c:pt>
                <c:pt idx="2">
                  <c:v>91.1</c:v>
                </c:pt>
                <c:pt idx="3">
                  <c:v>94.9</c:v>
                </c:pt>
              </c:numCache>
            </c:numRef>
          </c:val>
          <c:extLst>
            <c:ext xmlns:c16="http://schemas.microsoft.com/office/drawing/2014/chart" uri="{C3380CC4-5D6E-409C-BE32-E72D297353CC}">
              <c16:uniqueId val="{00000001-9DDF-442D-BEF7-09BF09484538}"/>
            </c:ext>
          </c:extLst>
        </c:ser>
        <c:dLbls>
          <c:showLegendKey val="0"/>
          <c:showVal val="1"/>
          <c:showCatName val="0"/>
          <c:showSerName val="0"/>
          <c:showPercent val="0"/>
          <c:showBubbleSize val="0"/>
        </c:dLbls>
        <c:gapWidth val="95"/>
        <c:gapDepth val="95"/>
        <c:shape val="box"/>
        <c:axId val="546840752"/>
        <c:axId val="546841080"/>
        <c:axId val="0"/>
      </c:bar3DChart>
      <c:catAx>
        <c:axId val="54684075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lt-LT"/>
          </a:p>
        </c:txPr>
        <c:crossAx val="546841080"/>
        <c:crosses val="autoZero"/>
        <c:auto val="1"/>
        <c:lblAlgn val="ctr"/>
        <c:lblOffset val="100"/>
        <c:noMultiLvlLbl val="0"/>
      </c:catAx>
      <c:valAx>
        <c:axId val="546841080"/>
        <c:scaling>
          <c:orientation val="minMax"/>
        </c:scaling>
        <c:delete val="1"/>
        <c:axPos val="l"/>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crossAx val="54684075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Duomenys!$P$19</c:f>
              <c:strCache>
                <c:ptCount val="1"/>
                <c:pt idx="0">
                  <c:v>Neįvertinta</c:v>
                </c:pt>
              </c:strCache>
            </c:strRef>
          </c:tx>
          <c:spPr>
            <a:solidFill>
              <a:srgbClr val="FFFF66"/>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Duomenys!$Q$18:$U$18</c:f>
              <c:strCache>
                <c:ptCount val="4"/>
                <c:pt idx="0">
                  <c:v>Bendras</c:v>
                </c:pt>
                <c:pt idx="1">
                  <c:v>Darželinukai</c:v>
                </c:pt>
                <c:pt idx="2">
                  <c:v>Lopšelinukai</c:v>
                </c:pt>
                <c:pt idx="3">
                  <c:v>Priešmokyklinukai </c:v>
                </c:pt>
              </c:strCache>
            </c:strRef>
          </c:cat>
          <c:val>
            <c:numRef>
              <c:f>Duomenys!$Q$19:$U$19</c:f>
              <c:numCache>
                <c:formatCode>General</c:formatCode>
                <c:ptCount val="5"/>
                <c:pt idx="0">
                  <c:v>7.3</c:v>
                </c:pt>
                <c:pt idx="1">
                  <c:v>9.9</c:v>
                </c:pt>
                <c:pt idx="2">
                  <c:v>4.4000000000000004</c:v>
                </c:pt>
                <c:pt idx="3">
                  <c:v>2.6</c:v>
                </c:pt>
              </c:numCache>
            </c:numRef>
          </c:val>
          <c:extLst>
            <c:ext xmlns:c16="http://schemas.microsoft.com/office/drawing/2014/chart" uri="{C3380CC4-5D6E-409C-BE32-E72D297353CC}">
              <c16:uniqueId val="{00000000-F8DC-45E2-8056-43588A33D38F}"/>
            </c:ext>
          </c:extLst>
        </c:ser>
        <c:ser>
          <c:idx val="1"/>
          <c:order val="1"/>
          <c:tx>
            <c:strRef>
              <c:f>Duomenys!$P$20</c:f>
              <c:strCache>
                <c:ptCount val="1"/>
                <c:pt idx="0">
                  <c:v>Per mažas</c:v>
                </c:pt>
              </c:strCache>
            </c:strRef>
          </c:tx>
          <c:spPr>
            <a:solidFill>
              <a:srgbClr val="FF9999"/>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Duomenys!$Q$18:$U$18</c:f>
              <c:strCache>
                <c:ptCount val="4"/>
                <c:pt idx="0">
                  <c:v>Bendras</c:v>
                </c:pt>
                <c:pt idx="1">
                  <c:v>Darželinukai</c:v>
                </c:pt>
                <c:pt idx="2">
                  <c:v>Lopšelinukai</c:v>
                </c:pt>
                <c:pt idx="3">
                  <c:v>Priešmokyklinukai </c:v>
                </c:pt>
              </c:strCache>
            </c:strRef>
          </c:cat>
          <c:val>
            <c:numRef>
              <c:f>Duomenys!$Q$20:$U$20</c:f>
              <c:numCache>
                <c:formatCode>General</c:formatCode>
                <c:ptCount val="5"/>
                <c:pt idx="0">
                  <c:v>43</c:v>
                </c:pt>
                <c:pt idx="1">
                  <c:v>40.5</c:v>
                </c:pt>
                <c:pt idx="2">
                  <c:v>44.4</c:v>
                </c:pt>
                <c:pt idx="3">
                  <c:v>48.7</c:v>
                </c:pt>
              </c:numCache>
            </c:numRef>
          </c:val>
          <c:extLst>
            <c:ext xmlns:c16="http://schemas.microsoft.com/office/drawing/2014/chart" uri="{C3380CC4-5D6E-409C-BE32-E72D297353CC}">
              <c16:uniqueId val="{00000001-F8DC-45E2-8056-43588A33D38F}"/>
            </c:ext>
          </c:extLst>
        </c:ser>
        <c:ser>
          <c:idx val="2"/>
          <c:order val="2"/>
          <c:tx>
            <c:strRef>
              <c:f>Duomenys!$P$21</c:f>
              <c:strCache>
                <c:ptCount val="1"/>
                <c:pt idx="0">
                  <c:v>Normalus</c:v>
                </c:pt>
              </c:strCache>
            </c:strRef>
          </c:tx>
          <c:spPr>
            <a:solidFill>
              <a:srgbClr val="66FFFF"/>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Duomenys!$Q$18:$U$18</c:f>
              <c:strCache>
                <c:ptCount val="4"/>
                <c:pt idx="0">
                  <c:v>Bendras</c:v>
                </c:pt>
                <c:pt idx="1">
                  <c:v>Darželinukai</c:v>
                </c:pt>
                <c:pt idx="2">
                  <c:v>Lopšelinukai</c:v>
                </c:pt>
                <c:pt idx="3">
                  <c:v>Priešmokyklinukai </c:v>
                </c:pt>
              </c:strCache>
            </c:strRef>
          </c:cat>
          <c:val>
            <c:numRef>
              <c:f>Duomenys!$Q$21:$U$21</c:f>
              <c:numCache>
                <c:formatCode>General</c:formatCode>
                <c:ptCount val="5"/>
                <c:pt idx="0">
                  <c:v>47.3</c:v>
                </c:pt>
                <c:pt idx="1">
                  <c:v>47.9</c:v>
                </c:pt>
                <c:pt idx="2">
                  <c:v>48.9</c:v>
                </c:pt>
                <c:pt idx="3">
                  <c:v>43.6</c:v>
                </c:pt>
              </c:numCache>
            </c:numRef>
          </c:val>
          <c:extLst>
            <c:ext xmlns:c16="http://schemas.microsoft.com/office/drawing/2014/chart" uri="{C3380CC4-5D6E-409C-BE32-E72D297353CC}">
              <c16:uniqueId val="{00000002-F8DC-45E2-8056-43588A33D38F}"/>
            </c:ext>
          </c:extLst>
        </c:ser>
        <c:ser>
          <c:idx val="3"/>
          <c:order val="3"/>
          <c:tx>
            <c:strRef>
              <c:f>Duomenys!$P$22</c:f>
              <c:strCache>
                <c:ptCount val="1"/>
                <c:pt idx="0">
                  <c:v>Antsvoris</c:v>
                </c:pt>
              </c:strCache>
            </c:strRef>
          </c:tx>
          <c:spPr>
            <a:solidFill>
              <a:srgbClr val="0070C0"/>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Duomenys!$Q$18:$U$18</c:f>
              <c:strCache>
                <c:ptCount val="4"/>
                <c:pt idx="0">
                  <c:v>Bendras</c:v>
                </c:pt>
                <c:pt idx="1">
                  <c:v>Darželinukai</c:v>
                </c:pt>
                <c:pt idx="2">
                  <c:v>Lopšelinukai</c:v>
                </c:pt>
                <c:pt idx="3">
                  <c:v>Priešmokyklinukai </c:v>
                </c:pt>
              </c:strCache>
            </c:strRef>
          </c:cat>
          <c:val>
            <c:numRef>
              <c:f>Duomenys!$Q$22:$U$22</c:f>
              <c:numCache>
                <c:formatCode>General</c:formatCode>
                <c:ptCount val="5"/>
                <c:pt idx="0">
                  <c:v>2</c:v>
                </c:pt>
                <c:pt idx="1">
                  <c:v>1.7</c:v>
                </c:pt>
                <c:pt idx="2">
                  <c:v>2.2000000000000002</c:v>
                </c:pt>
                <c:pt idx="3">
                  <c:v>2.6</c:v>
                </c:pt>
              </c:numCache>
            </c:numRef>
          </c:val>
          <c:extLst>
            <c:ext xmlns:c16="http://schemas.microsoft.com/office/drawing/2014/chart" uri="{C3380CC4-5D6E-409C-BE32-E72D297353CC}">
              <c16:uniqueId val="{00000003-F8DC-45E2-8056-43588A33D38F}"/>
            </c:ext>
          </c:extLst>
        </c:ser>
        <c:ser>
          <c:idx val="4"/>
          <c:order val="4"/>
          <c:tx>
            <c:strRef>
              <c:f>Duomenys!$P$23</c:f>
              <c:strCache>
                <c:ptCount val="1"/>
                <c:pt idx="0">
                  <c:v>Nutukimas</c:v>
                </c:pt>
              </c:strCache>
            </c:strRef>
          </c:tx>
          <c:spPr>
            <a:solidFill>
              <a:srgbClr val="FF0000"/>
            </a:solidFill>
            <a:ln>
              <a:noFill/>
            </a:ln>
            <a:effectLst/>
            <a:sp3d/>
          </c:spPr>
          <c:invertIfNegative val="0"/>
          <c:dLbls>
            <c:dLbl>
              <c:idx val="0"/>
              <c:layout>
                <c:manualLayout>
                  <c:x val="9.9715099715099453E-3"/>
                  <c:y val="-1.2324787594990784E-1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8DC-45E2-8056-43588A33D38F}"/>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Duomenys!$Q$18:$U$18</c:f>
              <c:strCache>
                <c:ptCount val="4"/>
                <c:pt idx="0">
                  <c:v>Bendras</c:v>
                </c:pt>
                <c:pt idx="1">
                  <c:v>Darželinukai</c:v>
                </c:pt>
                <c:pt idx="2">
                  <c:v>Lopšelinukai</c:v>
                </c:pt>
                <c:pt idx="3">
                  <c:v>Priešmokyklinukai </c:v>
                </c:pt>
              </c:strCache>
            </c:strRef>
          </c:cat>
          <c:val>
            <c:numRef>
              <c:f>Duomenys!$Q$23:$U$23</c:f>
              <c:numCache>
                <c:formatCode>General</c:formatCode>
                <c:ptCount val="5"/>
                <c:pt idx="0">
                  <c:v>0.5</c:v>
                </c:pt>
                <c:pt idx="1">
                  <c:v>0</c:v>
                </c:pt>
                <c:pt idx="2">
                  <c:v>0</c:v>
                </c:pt>
                <c:pt idx="3">
                  <c:v>2.6</c:v>
                </c:pt>
              </c:numCache>
            </c:numRef>
          </c:val>
          <c:extLst>
            <c:ext xmlns:c16="http://schemas.microsoft.com/office/drawing/2014/chart" uri="{C3380CC4-5D6E-409C-BE32-E72D297353CC}">
              <c16:uniqueId val="{00000004-F8DC-45E2-8056-43588A33D38F}"/>
            </c:ext>
          </c:extLst>
        </c:ser>
        <c:dLbls>
          <c:showLegendKey val="0"/>
          <c:showVal val="1"/>
          <c:showCatName val="0"/>
          <c:showSerName val="0"/>
          <c:showPercent val="0"/>
          <c:showBubbleSize val="0"/>
        </c:dLbls>
        <c:gapWidth val="75"/>
        <c:shape val="box"/>
        <c:axId val="546857808"/>
        <c:axId val="546856168"/>
        <c:axId val="0"/>
      </c:bar3DChart>
      <c:catAx>
        <c:axId val="54685780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lt-LT"/>
          </a:p>
        </c:txPr>
        <c:crossAx val="546856168"/>
        <c:crosses val="autoZero"/>
        <c:auto val="1"/>
        <c:lblAlgn val="ctr"/>
        <c:lblOffset val="100"/>
        <c:noMultiLvlLbl val="0"/>
      </c:catAx>
      <c:valAx>
        <c:axId val="546856168"/>
        <c:scaling>
          <c:orientation val="minMax"/>
        </c:scaling>
        <c:delete val="0"/>
        <c:axPos val="l"/>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lt-LT"/>
          </a:p>
        </c:txPr>
        <c:crossAx val="5468578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Duomenys!$P$28</c:f>
              <c:strCache>
                <c:ptCount val="1"/>
                <c:pt idx="0">
                  <c:v>Neįvertinta</c:v>
                </c:pt>
              </c:strCache>
            </c:strRef>
          </c:tx>
          <c:spPr>
            <a:solidFill>
              <a:srgbClr val="FFFF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Duomenys!$Q$27:$U$27</c:f>
              <c:strCache>
                <c:ptCount val="4"/>
                <c:pt idx="0">
                  <c:v>Bendras</c:v>
                </c:pt>
                <c:pt idx="1">
                  <c:v>Darželinukai</c:v>
                </c:pt>
                <c:pt idx="2">
                  <c:v>Lopšelinukai</c:v>
                </c:pt>
                <c:pt idx="3">
                  <c:v>Priešmokyklinukai </c:v>
                </c:pt>
              </c:strCache>
            </c:strRef>
          </c:cat>
          <c:val>
            <c:numRef>
              <c:f>Duomenys!$Q$28:$U$28</c:f>
              <c:numCache>
                <c:formatCode>General</c:formatCode>
                <c:ptCount val="5"/>
                <c:pt idx="0">
                  <c:v>1.5</c:v>
                </c:pt>
                <c:pt idx="1">
                  <c:v>1.7</c:v>
                </c:pt>
                <c:pt idx="2">
                  <c:v>0</c:v>
                </c:pt>
                <c:pt idx="3">
                  <c:v>2.6</c:v>
                </c:pt>
              </c:numCache>
            </c:numRef>
          </c:val>
          <c:extLst>
            <c:ext xmlns:c16="http://schemas.microsoft.com/office/drawing/2014/chart" uri="{C3380CC4-5D6E-409C-BE32-E72D297353CC}">
              <c16:uniqueId val="{00000000-DDF6-4135-9409-5153166C1E83}"/>
            </c:ext>
          </c:extLst>
        </c:ser>
        <c:ser>
          <c:idx val="1"/>
          <c:order val="1"/>
          <c:tx>
            <c:strRef>
              <c:f>Duomenys!$P$29</c:f>
              <c:strCache>
                <c:ptCount val="1"/>
                <c:pt idx="0">
                  <c:v>Pagrindinė</c:v>
                </c:pt>
              </c:strCache>
            </c:strRef>
          </c:tx>
          <c:spPr>
            <a:solidFill>
              <a:srgbClr val="00B050"/>
            </a:solidFill>
            <a:ln>
              <a:noFill/>
            </a:ln>
            <a:effectLst/>
          </c:spPr>
          <c:invertIfNegative val="0"/>
          <c:dPt>
            <c:idx val="1"/>
            <c:invertIfNegative val="0"/>
            <c:bubble3D val="0"/>
            <c:spPr>
              <a:solidFill>
                <a:srgbClr val="00B050"/>
              </a:solidFill>
              <a:ln>
                <a:solidFill>
                  <a:srgbClr val="00B050">
                    <a:alpha val="96000"/>
                  </a:srgbClr>
                </a:solidFill>
              </a:ln>
              <a:effectLst/>
            </c:spPr>
            <c:extLst>
              <c:ext xmlns:c16="http://schemas.microsoft.com/office/drawing/2014/chart" uri="{C3380CC4-5D6E-409C-BE32-E72D297353CC}">
                <c16:uniqueId val="{00000002-DDF6-4135-9409-5153166C1E83}"/>
              </c:ext>
            </c:extLst>
          </c:dPt>
          <c:dLbls>
            <c:dLbl>
              <c:idx val="0"/>
              <c:tx>
                <c:rich>
                  <a:bodyPr/>
                  <a:lstStyle/>
                  <a:p>
                    <a:fld id="{FDD6F083-38F2-436C-AAFC-49CA6BDFDBE6}" type="VALUE">
                      <a:rPr lang="en-US" smtClean="0"/>
                      <a:pPr/>
                      <a:t>[REIKŠMĖ]</a:t>
                    </a:fld>
                    <a:r>
                      <a:rPr lang="en-US"/>
                      <a:t> </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DDF6-4135-9409-5153166C1E83}"/>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Duomenys!$Q$27:$U$27</c:f>
              <c:strCache>
                <c:ptCount val="4"/>
                <c:pt idx="0">
                  <c:v>Bendras</c:v>
                </c:pt>
                <c:pt idx="1">
                  <c:v>Darželinukai</c:v>
                </c:pt>
                <c:pt idx="2">
                  <c:v>Lopšelinukai</c:v>
                </c:pt>
                <c:pt idx="3">
                  <c:v>Priešmokyklinukai </c:v>
                </c:pt>
              </c:strCache>
            </c:strRef>
          </c:cat>
          <c:val>
            <c:numRef>
              <c:f>Duomenys!$Q$29:$U$29</c:f>
              <c:numCache>
                <c:formatCode>General</c:formatCode>
                <c:ptCount val="5"/>
                <c:pt idx="0">
                  <c:v>98.5</c:v>
                </c:pt>
                <c:pt idx="1">
                  <c:v>5.8</c:v>
                </c:pt>
                <c:pt idx="2">
                  <c:v>100</c:v>
                </c:pt>
                <c:pt idx="3">
                  <c:v>97.4</c:v>
                </c:pt>
              </c:numCache>
            </c:numRef>
          </c:val>
          <c:extLst>
            <c:ext xmlns:c16="http://schemas.microsoft.com/office/drawing/2014/chart" uri="{C3380CC4-5D6E-409C-BE32-E72D297353CC}">
              <c16:uniqueId val="{00000003-DDF6-4135-9409-5153166C1E83}"/>
            </c:ext>
          </c:extLst>
        </c:ser>
        <c:ser>
          <c:idx val="2"/>
          <c:order val="2"/>
          <c:tx>
            <c:strRef>
              <c:f>Duomenys!$P$30</c:f>
              <c:strCache>
                <c:ptCount val="1"/>
                <c:pt idx="0">
                  <c:v>Parengiamoji</c:v>
                </c:pt>
              </c:strCache>
            </c:strRef>
          </c:tx>
          <c:spPr>
            <a:solidFill>
              <a:srgbClr val="002060"/>
            </a:solidFill>
            <a:ln>
              <a:noFill/>
            </a:ln>
            <a:effectLst/>
          </c:spPr>
          <c:invertIfNegative val="0"/>
          <c:cat>
            <c:strRef>
              <c:f>Duomenys!$Q$27:$U$27</c:f>
              <c:strCache>
                <c:ptCount val="4"/>
                <c:pt idx="0">
                  <c:v>Bendras</c:v>
                </c:pt>
                <c:pt idx="1">
                  <c:v>Darželinukai</c:v>
                </c:pt>
                <c:pt idx="2">
                  <c:v>Lopšelinukai</c:v>
                </c:pt>
                <c:pt idx="3">
                  <c:v>Priešmokyklinukai </c:v>
                </c:pt>
              </c:strCache>
            </c:strRef>
          </c:cat>
          <c:val>
            <c:numRef>
              <c:f>Duomenys!$Q$30:$U$30</c:f>
              <c:numCache>
                <c:formatCode>General</c:formatCode>
                <c:ptCount val="5"/>
                <c:pt idx="0">
                  <c:v>0</c:v>
                </c:pt>
                <c:pt idx="1">
                  <c:v>0</c:v>
                </c:pt>
                <c:pt idx="2">
                  <c:v>0</c:v>
                </c:pt>
                <c:pt idx="3">
                  <c:v>0</c:v>
                </c:pt>
              </c:numCache>
            </c:numRef>
          </c:val>
          <c:extLst>
            <c:ext xmlns:c16="http://schemas.microsoft.com/office/drawing/2014/chart" uri="{C3380CC4-5D6E-409C-BE32-E72D297353CC}">
              <c16:uniqueId val="{00000004-DDF6-4135-9409-5153166C1E83}"/>
            </c:ext>
          </c:extLst>
        </c:ser>
        <c:ser>
          <c:idx val="3"/>
          <c:order val="3"/>
          <c:tx>
            <c:strRef>
              <c:f>Duomenys!$P$31</c:f>
              <c:strCache>
                <c:ptCount val="1"/>
                <c:pt idx="0">
                  <c:v>Specialioji</c:v>
                </c:pt>
              </c:strCache>
            </c:strRef>
          </c:tx>
          <c:spPr>
            <a:solidFill>
              <a:srgbClr val="7030A0"/>
            </a:solidFill>
            <a:ln>
              <a:noFill/>
            </a:ln>
            <a:effectLst/>
          </c:spPr>
          <c:invertIfNegative val="0"/>
          <c:cat>
            <c:strRef>
              <c:f>Duomenys!$Q$27:$U$27</c:f>
              <c:strCache>
                <c:ptCount val="4"/>
                <c:pt idx="0">
                  <c:v>Bendras</c:v>
                </c:pt>
                <c:pt idx="1">
                  <c:v>Darželinukai</c:v>
                </c:pt>
                <c:pt idx="2">
                  <c:v>Lopšelinukai</c:v>
                </c:pt>
                <c:pt idx="3">
                  <c:v>Priešmokyklinukai </c:v>
                </c:pt>
              </c:strCache>
            </c:strRef>
          </c:cat>
          <c:val>
            <c:numRef>
              <c:f>Duomenys!$Q$31:$U$31</c:f>
              <c:numCache>
                <c:formatCode>General</c:formatCode>
                <c:ptCount val="5"/>
                <c:pt idx="0">
                  <c:v>0</c:v>
                </c:pt>
                <c:pt idx="1">
                  <c:v>0</c:v>
                </c:pt>
                <c:pt idx="2">
                  <c:v>0</c:v>
                </c:pt>
                <c:pt idx="3">
                  <c:v>0</c:v>
                </c:pt>
              </c:numCache>
            </c:numRef>
          </c:val>
          <c:extLst>
            <c:ext xmlns:c16="http://schemas.microsoft.com/office/drawing/2014/chart" uri="{C3380CC4-5D6E-409C-BE32-E72D297353CC}">
              <c16:uniqueId val="{00000005-DDF6-4135-9409-5153166C1E83}"/>
            </c:ext>
          </c:extLst>
        </c:ser>
        <c:ser>
          <c:idx val="4"/>
          <c:order val="4"/>
          <c:tx>
            <c:strRef>
              <c:f>Duomenys!$P$32</c:f>
              <c:strCache>
                <c:ptCount val="1"/>
                <c:pt idx="0">
                  <c:v>Atleistas</c:v>
                </c:pt>
              </c:strCache>
            </c:strRef>
          </c:tx>
          <c:spPr>
            <a:solidFill>
              <a:srgbClr val="FF0000"/>
            </a:solidFill>
            <a:ln>
              <a:noFill/>
            </a:ln>
            <a:effectLst/>
          </c:spPr>
          <c:invertIfNegative val="0"/>
          <c:cat>
            <c:strRef>
              <c:f>Duomenys!$Q$27:$U$27</c:f>
              <c:strCache>
                <c:ptCount val="4"/>
                <c:pt idx="0">
                  <c:v>Bendras</c:v>
                </c:pt>
                <c:pt idx="1">
                  <c:v>Darželinukai</c:v>
                </c:pt>
                <c:pt idx="2">
                  <c:v>Lopšelinukai</c:v>
                </c:pt>
                <c:pt idx="3">
                  <c:v>Priešmokyklinukai </c:v>
                </c:pt>
              </c:strCache>
            </c:strRef>
          </c:cat>
          <c:val>
            <c:numRef>
              <c:f>Duomenys!$Q$32:$U$32</c:f>
              <c:numCache>
                <c:formatCode>General</c:formatCode>
                <c:ptCount val="5"/>
                <c:pt idx="0">
                  <c:v>0</c:v>
                </c:pt>
                <c:pt idx="1">
                  <c:v>0</c:v>
                </c:pt>
                <c:pt idx="2">
                  <c:v>0</c:v>
                </c:pt>
                <c:pt idx="3">
                  <c:v>0</c:v>
                </c:pt>
              </c:numCache>
            </c:numRef>
          </c:val>
          <c:extLst>
            <c:ext xmlns:c16="http://schemas.microsoft.com/office/drawing/2014/chart" uri="{C3380CC4-5D6E-409C-BE32-E72D297353CC}">
              <c16:uniqueId val="{00000006-DDF6-4135-9409-5153166C1E83}"/>
            </c:ext>
          </c:extLst>
        </c:ser>
        <c:dLbls>
          <c:showLegendKey val="0"/>
          <c:showVal val="0"/>
          <c:showCatName val="0"/>
          <c:showSerName val="0"/>
          <c:showPercent val="0"/>
          <c:showBubbleSize val="0"/>
        </c:dLbls>
        <c:gapWidth val="100"/>
        <c:overlap val="100"/>
        <c:axId val="546839768"/>
        <c:axId val="546831240"/>
      </c:barChart>
      <c:catAx>
        <c:axId val="5468397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lt-LT"/>
          </a:p>
        </c:txPr>
        <c:crossAx val="546831240"/>
        <c:crosses val="autoZero"/>
        <c:auto val="1"/>
        <c:lblAlgn val="ctr"/>
        <c:lblOffset val="100"/>
        <c:noMultiLvlLbl val="0"/>
      </c:catAx>
      <c:valAx>
        <c:axId val="54683124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lt-LT"/>
          </a:p>
        </c:txPr>
        <c:crossAx val="546839768"/>
        <c:crosses val="autoZero"/>
        <c:crossBetween val="between"/>
      </c:valAx>
      <c:spPr>
        <a:no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c:spPr>
    </c:plotArea>
    <c:legend>
      <c:legendPos val="b"/>
      <c:legendEntry>
        <c:idx val="2"/>
        <c:delete val="1"/>
      </c:legendEntry>
      <c:legendEntry>
        <c:idx val="3"/>
        <c:delete val="1"/>
      </c:legendEntry>
      <c:legendEntry>
        <c:idx val="4"/>
        <c:delete val="1"/>
      </c:legendEntry>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Duomenys!$P$37</c:f>
              <c:strCache>
                <c:ptCount val="1"/>
                <c:pt idx="0">
                  <c:v>Neįvertinta</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2"/>
                    </a:solidFill>
                    <a:latin typeface="Times New Roman" panose="02020603050405020304" pitchFamily="18" charset="0"/>
                    <a:ea typeface="+mn-ea"/>
                    <a:cs typeface="Times New Roman" panose="02020603050405020304" pitchFamily="18" charset="0"/>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Duomenys!$Q$36:$U$36</c:f>
              <c:strCache>
                <c:ptCount val="4"/>
                <c:pt idx="0">
                  <c:v>Bendras</c:v>
                </c:pt>
                <c:pt idx="1">
                  <c:v>Darželinukai</c:v>
                </c:pt>
                <c:pt idx="2">
                  <c:v>Lopšelinukai</c:v>
                </c:pt>
                <c:pt idx="3">
                  <c:v>Priešmokyklinukai </c:v>
                </c:pt>
              </c:strCache>
            </c:strRef>
          </c:cat>
          <c:val>
            <c:numRef>
              <c:f>Duomenys!$Q$37:$U$37</c:f>
              <c:numCache>
                <c:formatCode>General</c:formatCode>
                <c:ptCount val="5"/>
                <c:pt idx="0">
                  <c:v>40.1</c:v>
                </c:pt>
                <c:pt idx="1">
                  <c:v>38.799999999999997</c:v>
                </c:pt>
                <c:pt idx="2">
                  <c:v>44.4</c:v>
                </c:pt>
                <c:pt idx="3">
                  <c:v>43.6</c:v>
                </c:pt>
              </c:numCache>
            </c:numRef>
          </c:val>
          <c:extLst>
            <c:ext xmlns:c16="http://schemas.microsoft.com/office/drawing/2014/chart" uri="{C3380CC4-5D6E-409C-BE32-E72D297353CC}">
              <c16:uniqueId val="{00000000-8858-40B9-8FE7-53D7B31AB496}"/>
            </c:ext>
          </c:extLst>
        </c:ser>
        <c:ser>
          <c:idx val="1"/>
          <c:order val="1"/>
          <c:tx>
            <c:strRef>
              <c:f>Duomenys!$P$38</c:f>
              <c:strCache>
                <c:ptCount val="1"/>
                <c:pt idx="0">
                  <c:v>HAN</c:v>
                </c:pt>
              </c:strCache>
            </c:strRef>
          </c:tx>
          <c:spPr>
            <a:solidFill>
              <a:srgbClr val="FF999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2"/>
                    </a:solidFill>
                    <a:latin typeface="Times New Roman" panose="02020603050405020304" pitchFamily="18" charset="0"/>
                    <a:ea typeface="+mn-ea"/>
                    <a:cs typeface="Times New Roman" panose="02020603050405020304" pitchFamily="18" charset="0"/>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Duomenys!$Q$36:$U$36</c:f>
              <c:strCache>
                <c:ptCount val="4"/>
                <c:pt idx="0">
                  <c:v>Bendras</c:v>
                </c:pt>
                <c:pt idx="1">
                  <c:v>Darželinukai</c:v>
                </c:pt>
                <c:pt idx="2">
                  <c:v>Lopšelinukai</c:v>
                </c:pt>
                <c:pt idx="3">
                  <c:v>Priešmokyklinukai </c:v>
                </c:pt>
              </c:strCache>
            </c:strRef>
          </c:cat>
          <c:val>
            <c:numRef>
              <c:f>Duomenys!$Q$38:$U$38</c:f>
              <c:numCache>
                <c:formatCode>General</c:formatCode>
                <c:ptCount val="5"/>
                <c:pt idx="0">
                  <c:v>54.6</c:v>
                </c:pt>
                <c:pt idx="1">
                  <c:v>55.3</c:v>
                </c:pt>
                <c:pt idx="2">
                  <c:v>53.3</c:v>
                </c:pt>
                <c:pt idx="3">
                  <c:v>53.8</c:v>
                </c:pt>
              </c:numCache>
            </c:numRef>
          </c:val>
          <c:extLst>
            <c:ext xmlns:c16="http://schemas.microsoft.com/office/drawing/2014/chart" uri="{C3380CC4-5D6E-409C-BE32-E72D297353CC}">
              <c16:uniqueId val="{00000001-8858-40B9-8FE7-53D7B31AB496}"/>
            </c:ext>
          </c:extLst>
        </c:ser>
        <c:ser>
          <c:idx val="2"/>
          <c:order val="2"/>
          <c:tx>
            <c:strRef>
              <c:f>Duomenys!$P$39</c:f>
              <c:strCache>
                <c:ptCount val="1"/>
                <c:pt idx="0">
                  <c:v>HAK</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2"/>
                    </a:solidFill>
                    <a:latin typeface="Times New Roman" panose="02020603050405020304" pitchFamily="18" charset="0"/>
                    <a:ea typeface="+mn-ea"/>
                    <a:cs typeface="Times New Roman" panose="02020603050405020304" pitchFamily="18" charset="0"/>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Duomenys!$Q$36:$U$36</c:f>
              <c:strCache>
                <c:ptCount val="4"/>
                <c:pt idx="0">
                  <c:v>Bendras</c:v>
                </c:pt>
                <c:pt idx="1">
                  <c:v>Darželinukai</c:v>
                </c:pt>
                <c:pt idx="2">
                  <c:v>Lopšelinukai</c:v>
                </c:pt>
                <c:pt idx="3">
                  <c:v>Priešmokyklinukai </c:v>
                </c:pt>
              </c:strCache>
            </c:strRef>
          </c:cat>
          <c:val>
            <c:numRef>
              <c:f>Duomenys!$Q$39:$U$39</c:f>
              <c:numCache>
                <c:formatCode>General</c:formatCode>
                <c:ptCount val="5"/>
                <c:pt idx="0">
                  <c:v>2.9</c:v>
                </c:pt>
                <c:pt idx="1">
                  <c:v>4.0999999999999996</c:v>
                </c:pt>
                <c:pt idx="2">
                  <c:v>4.0999999999999996</c:v>
                </c:pt>
                <c:pt idx="3">
                  <c:v>0</c:v>
                </c:pt>
              </c:numCache>
            </c:numRef>
          </c:val>
          <c:extLst>
            <c:ext xmlns:c16="http://schemas.microsoft.com/office/drawing/2014/chart" uri="{C3380CC4-5D6E-409C-BE32-E72D297353CC}">
              <c16:uniqueId val="{00000002-8858-40B9-8FE7-53D7B31AB496}"/>
            </c:ext>
          </c:extLst>
        </c:ser>
        <c:ser>
          <c:idx val="3"/>
          <c:order val="3"/>
          <c:tx>
            <c:strRef>
              <c:f>Duomenys!$P$40</c:f>
              <c:strCache>
                <c:ptCount val="1"/>
                <c:pt idx="0">
                  <c:v>NHA</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2"/>
                    </a:solidFill>
                    <a:latin typeface="Times New Roman" panose="02020603050405020304" pitchFamily="18" charset="0"/>
                    <a:ea typeface="+mn-ea"/>
                    <a:cs typeface="Times New Roman" panose="02020603050405020304" pitchFamily="18" charset="0"/>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Duomenys!$Q$36:$U$36</c:f>
              <c:strCache>
                <c:ptCount val="4"/>
                <c:pt idx="0">
                  <c:v>Bendras</c:v>
                </c:pt>
                <c:pt idx="1">
                  <c:v>Darželinukai</c:v>
                </c:pt>
                <c:pt idx="2">
                  <c:v>Lopšelinukai</c:v>
                </c:pt>
                <c:pt idx="3">
                  <c:v>Priešmokyklinukai </c:v>
                </c:pt>
              </c:strCache>
            </c:strRef>
          </c:cat>
          <c:val>
            <c:numRef>
              <c:f>Duomenys!$Q$40:$U$40</c:f>
              <c:numCache>
                <c:formatCode>General</c:formatCode>
                <c:ptCount val="5"/>
                <c:pt idx="0">
                  <c:v>1.5</c:v>
                </c:pt>
                <c:pt idx="1">
                  <c:v>1.7</c:v>
                </c:pt>
                <c:pt idx="2">
                  <c:v>1.7</c:v>
                </c:pt>
                <c:pt idx="3">
                  <c:v>2.6</c:v>
                </c:pt>
              </c:numCache>
            </c:numRef>
          </c:val>
          <c:extLst>
            <c:ext xmlns:c16="http://schemas.microsoft.com/office/drawing/2014/chart" uri="{C3380CC4-5D6E-409C-BE32-E72D297353CC}">
              <c16:uniqueId val="{00000003-8858-40B9-8FE7-53D7B31AB496}"/>
            </c:ext>
          </c:extLst>
        </c:ser>
        <c:ser>
          <c:idx val="4"/>
          <c:order val="4"/>
          <c:tx>
            <c:strRef>
              <c:f>Duomenys!$P$41</c:f>
              <c:strCache>
                <c:ptCount val="1"/>
              </c:strCache>
            </c:strRef>
          </c:tx>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Duomenys!$Q$36:$U$36</c:f>
              <c:strCache>
                <c:ptCount val="4"/>
                <c:pt idx="0">
                  <c:v>Bendras</c:v>
                </c:pt>
                <c:pt idx="1">
                  <c:v>Darželinukai</c:v>
                </c:pt>
                <c:pt idx="2">
                  <c:v>Lopšelinukai</c:v>
                </c:pt>
                <c:pt idx="3">
                  <c:v>Priešmokyklinukai </c:v>
                </c:pt>
              </c:strCache>
            </c:strRef>
          </c:cat>
          <c:val>
            <c:numRef>
              <c:f>Duomenys!$Q$41:$U$41</c:f>
              <c:numCache>
                <c:formatCode>General</c:formatCode>
                <c:ptCount val="5"/>
              </c:numCache>
            </c:numRef>
          </c:val>
          <c:extLst>
            <c:ext xmlns:c16="http://schemas.microsoft.com/office/drawing/2014/chart" uri="{C3380CC4-5D6E-409C-BE32-E72D297353CC}">
              <c16:uniqueId val="{00000004-8858-40B9-8FE7-53D7B31AB496}"/>
            </c:ext>
          </c:extLst>
        </c:ser>
        <c:dLbls>
          <c:showLegendKey val="0"/>
          <c:showVal val="1"/>
          <c:showCatName val="0"/>
          <c:showSerName val="0"/>
          <c:showPercent val="0"/>
          <c:showBubbleSize val="0"/>
        </c:dLbls>
        <c:gapWidth val="100"/>
        <c:overlap val="-24"/>
        <c:axId val="546834192"/>
        <c:axId val="546839112"/>
      </c:barChart>
      <c:catAx>
        <c:axId val="546834192"/>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2"/>
                </a:solidFill>
                <a:latin typeface="Times New Roman" panose="02020603050405020304" pitchFamily="18" charset="0"/>
                <a:ea typeface="+mn-ea"/>
                <a:cs typeface="Times New Roman" panose="02020603050405020304" pitchFamily="18" charset="0"/>
              </a:defRPr>
            </a:pPr>
            <a:endParaRPr lang="lt-LT"/>
          </a:p>
        </c:txPr>
        <c:crossAx val="546839112"/>
        <c:crosses val="autoZero"/>
        <c:auto val="1"/>
        <c:lblAlgn val="ctr"/>
        <c:lblOffset val="100"/>
        <c:noMultiLvlLbl val="0"/>
      </c:catAx>
      <c:valAx>
        <c:axId val="546839112"/>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tx2"/>
                </a:solidFill>
                <a:latin typeface="Times New Roman" panose="02020603050405020304" pitchFamily="18" charset="0"/>
                <a:ea typeface="+mn-ea"/>
                <a:cs typeface="Times New Roman" panose="02020603050405020304" pitchFamily="18" charset="0"/>
              </a:defRPr>
            </a:pPr>
            <a:endParaRPr lang="lt-LT"/>
          </a:p>
        </c:txPr>
        <c:crossAx val="546834192"/>
        <c:crosses val="autoZero"/>
        <c:crossBetween val="between"/>
      </c:valAx>
      <c:spPr>
        <a:noFill/>
        <a:ln>
          <a:noFill/>
        </a:ln>
        <a:effectLst/>
      </c:spPr>
    </c:plotArea>
    <c:legend>
      <c:legendPos val="b"/>
      <c:legendEntry>
        <c:idx val="4"/>
        <c:delete val="1"/>
      </c:legendEntry>
      <c:layout>
        <c:manualLayout>
          <c:xMode val="edge"/>
          <c:yMode val="edge"/>
          <c:x val="0.28236601835027031"/>
          <c:y val="0.91219347581552301"/>
          <c:w val="0.32700585503735108"/>
          <c:h val="6.4277112419771062E-2"/>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tx2"/>
              </a:solidFill>
              <a:latin typeface="Times New Roman" panose="02020603050405020304" pitchFamily="18" charset="0"/>
              <a:ea typeface="+mn-ea"/>
              <a:cs typeface="Times New Roman" panose="02020603050405020304" pitchFamily="18" charset="0"/>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6683197932727238"/>
          <c:y val="4.1413356436973248E-2"/>
          <c:w val="0.51046784216075558"/>
          <c:h val="0.80954860054257927"/>
        </c:manualLayout>
      </c:layout>
      <c:barChart>
        <c:barDir val="bar"/>
        <c:grouping val="stacked"/>
        <c:varyColors val="0"/>
        <c:ser>
          <c:idx val="0"/>
          <c:order val="0"/>
          <c:spPr>
            <a:solidFill>
              <a:srgbClr val="0070C0"/>
            </a:solidFill>
            <a:ln>
              <a:noFill/>
            </a:ln>
            <a:effectLst/>
          </c:spPr>
          <c:invertIfNegative val="0"/>
          <c:dLbls>
            <c:dLbl>
              <c:idx val="0"/>
              <c:layout>
                <c:manualLayout>
                  <c:x val="1.5669515669515671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CC54-4F43-AD61-7323DB5C4F02}"/>
                </c:ext>
              </c:extLst>
            </c:dLbl>
            <c:dLbl>
              <c:idx val="1"/>
              <c:layout>
                <c:manualLayout>
                  <c:x val="0.25925925925925924"/>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CC54-4F43-AD61-7323DB5C4F02}"/>
                </c:ext>
              </c:extLst>
            </c:dLbl>
            <c:dLbl>
              <c:idx val="2"/>
              <c:layout>
                <c:manualLayout>
                  <c:x val="2.5641025641025536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CC54-4F43-AD61-7323DB5C4F02}"/>
                </c:ext>
              </c:extLst>
            </c:dLbl>
            <c:dLbl>
              <c:idx val="3"/>
              <c:layout>
                <c:manualLayout>
                  <c:x val="6.5527065527065526E-2"/>
                  <c:y val="-1.2324787594990784E-1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CC54-4F43-AD61-7323DB5C4F02}"/>
                </c:ext>
              </c:extLst>
            </c:dLbl>
            <c:dLbl>
              <c:idx val="4"/>
              <c:layout>
                <c:manualLayout>
                  <c:x val="2.2792022792022793E-2"/>
                  <c:y val="-3.361344537815126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CC54-4F43-AD61-7323DB5C4F02}"/>
                </c:ext>
              </c:extLst>
            </c:dLbl>
            <c:dLbl>
              <c:idx val="5"/>
              <c:layout>
                <c:manualLayout>
                  <c:x val="3.2763532763532763E-2"/>
                  <c:y val="-3.361344537815126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CC54-4F43-AD61-7323DB5C4F02}"/>
                </c:ext>
              </c:extLst>
            </c:dLbl>
            <c:dLbl>
              <c:idx val="6"/>
              <c:layout>
                <c:manualLayout>
                  <c:x val="3.1339031339031341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CC54-4F43-AD61-7323DB5C4F02}"/>
                </c:ext>
              </c:extLst>
            </c:dLbl>
            <c:dLbl>
              <c:idx val="7"/>
              <c:layout>
                <c:manualLayout>
                  <c:x val="2.5641025641025536E-2"/>
                  <c:y val="-6.162393797495392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CC54-4F43-AD61-7323DB5C4F02}"/>
                </c:ext>
              </c:extLst>
            </c:dLbl>
            <c:dLbl>
              <c:idx val="8"/>
              <c:layout>
                <c:manualLayout>
                  <c:x val="1.9943019943019839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CC54-4F43-AD61-7323DB5C4F02}"/>
                </c:ext>
              </c:extLst>
            </c:dLbl>
            <c:dLbl>
              <c:idx val="9"/>
              <c:layout>
                <c:manualLayout>
                  <c:x val="2.7065527065526961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CC54-4F43-AD61-7323DB5C4F02}"/>
                </c:ext>
              </c:extLst>
            </c:dLbl>
            <c:dLbl>
              <c:idx val="10"/>
              <c:layout>
                <c:manualLayout>
                  <c:x val="4.5584045584045586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CC54-4F43-AD61-7323DB5C4F02}"/>
                </c:ext>
              </c:extLst>
            </c:dLbl>
            <c:dLbl>
              <c:idx val="11"/>
              <c:layout>
                <c:manualLayout>
                  <c:x val="0.17378917378917369"/>
                  <c:y val="-1.344537815126050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CC54-4F43-AD61-7323DB5C4F02}"/>
                </c:ext>
              </c:extLst>
            </c:dLbl>
            <c:dLbl>
              <c:idx val="12"/>
              <c:layout>
                <c:manualLayout>
                  <c:x val="9.1168091168091062E-2"/>
                  <c:y val="-6.722689075630282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C54-4F43-AD61-7323DB5C4F02}"/>
                </c:ext>
              </c:extLst>
            </c:dLbl>
            <c:dLbl>
              <c:idx val="13"/>
              <c:layout>
                <c:manualLayout>
                  <c:x val="1.0379065751279379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CC54-4F43-AD61-7323DB5C4F02}"/>
                </c:ext>
              </c:extLst>
            </c:dLbl>
            <c:dLbl>
              <c:idx val="14"/>
              <c:layout>
                <c:manualLayout>
                  <c:x val="8.68945868945869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C54-4F43-AD61-7323DB5C4F02}"/>
                </c:ext>
              </c:extLst>
            </c:dLbl>
            <c:dLbl>
              <c:idx val="15"/>
              <c:layout>
                <c:manualLayout>
                  <c:x val="2.564102564102564E-2"/>
                  <c:y val="3.361344537815126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C54-4F43-AD61-7323DB5C4F02}"/>
                </c:ext>
              </c:extLst>
            </c:dLbl>
            <c:dLbl>
              <c:idx val="16"/>
              <c:layout>
                <c:manualLayout>
                  <c:x val="1.282051282051282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C54-4F43-AD61-7323DB5C4F02}"/>
                </c:ext>
              </c:extLst>
            </c:dLbl>
            <c:dLbl>
              <c:idx val="17"/>
              <c:layout>
                <c:manualLayout>
                  <c:x val="0.13093783950960958"/>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C54-4F43-AD61-7323DB5C4F02}"/>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Duomenys!$R$74:$R$91</c:f>
              <c:strCache>
                <c:ptCount val="18"/>
                <c:pt idx="0">
                  <c:v>Klausos</c:v>
                </c:pt>
                <c:pt idx="1">
                  <c:v>Regos </c:v>
                </c:pt>
                <c:pt idx="2">
                  <c:v>Kraujotakos sistemos</c:v>
                </c:pt>
                <c:pt idx="3">
                  <c:v>Kvėpavimo sistemos </c:v>
                </c:pt>
                <c:pt idx="4">
                  <c:v>Nervų sistemos</c:v>
                </c:pt>
                <c:pt idx="5">
                  <c:v>Virškinimo sistemos</c:v>
                </c:pt>
                <c:pt idx="6">
                  <c:v>Urogenitalinės sitemos</c:v>
                </c:pt>
                <c:pt idx="7">
                  <c:v>Endokrininės sistemos</c:v>
                </c:pt>
                <c:pt idx="8">
                  <c:v>Skeleto raumenų sistemos</c:v>
                </c:pt>
                <c:pt idx="9">
                  <c:v>Kraujas</c:v>
                </c:pt>
                <c:pt idx="10">
                  <c:v>Oda ir jos priedai</c:v>
                </c:pt>
                <c:pt idx="11">
                  <c:v>Simptomai, pakitimai ir nenormalūs klinikiniai bei laboratoriniai radiniai</c:v>
                </c:pt>
                <c:pt idx="12">
                  <c:v>Įgimtos formavimosi ydos</c:v>
                </c:pt>
                <c:pt idx="13">
                  <c:v>Ausies ir speninės ataugos ligos</c:v>
                </c:pt>
                <c:pt idx="14">
                  <c:v>Psichikos ir elgesio sutrikimai</c:v>
                </c:pt>
                <c:pt idx="15">
                  <c:v>Navikai</c:v>
                </c:pt>
                <c:pt idx="16">
                  <c:v>Kai kurios infekc. Ir parazit. Ligos</c:v>
                </c:pt>
                <c:pt idx="17">
                  <c:v>Kitos diagnozės</c:v>
                </c:pt>
              </c:strCache>
            </c:strRef>
          </c:cat>
          <c:val>
            <c:numRef>
              <c:f>Duomenys!$S$74:$S$91</c:f>
              <c:numCache>
                <c:formatCode>General</c:formatCode>
                <c:ptCount val="18"/>
                <c:pt idx="0">
                  <c:v>1</c:v>
                </c:pt>
                <c:pt idx="1">
                  <c:v>55.7</c:v>
                </c:pt>
                <c:pt idx="2">
                  <c:v>0.5</c:v>
                </c:pt>
                <c:pt idx="3">
                  <c:v>10.7</c:v>
                </c:pt>
                <c:pt idx="4">
                  <c:v>1.5</c:v>
                </c:pt>
                <c:pt idx="5">
                  <c:v>2.4</c:v>
                </c:pt>
                <c:pt idx="6">
                  <c:v>2.9</c:v>
                </c:pt>
                <c:pt idx="7">
                  <c:v>0.5</c:v>
                </c:pt>
                <c:pt idx="8">
                  <c:v>2.4</c:v>
                </c:pt>
                <c:pt idx="9">
                  <c:v>0.5</c:v>
                </c:pt>
                <c:pt idx="10">
                  <c:v>5.4</c:v>
                </c:pt>
                <c:pt idx="11">
                  <c:v>35.6</c:v>
                </c:pt>
                <c:pt idx="12">
                  <c:v>17.100000000000001</c:v>
                </c:pt>
                <c:pt idx="13">
                  <c:v>0</c:v>
                </c:pt>
                <c:pt idx="14">
                  <c:v>16.600000000000001</c:v>
                </c:pt>
                <c:pt idx="15">
                  <c:v>1.5</c:v>
                </c:pt>
                <c:pt idx="16">
                  <c:v>0</c:v>
                </c:pt>
                <c:pt idx="17">
                  <c:v>25.4</c:v>
                </c:pt>
              </c:numCache>
            </c:numRef>
          </c:val>
          <c:extLst>
            <c:ext xmlns:c16="http://schemas.microsoft.com/office/drawing/2014/chart" uri="{C3380CC4-5D6E-409C-BE32-E72D297353CC}">
              <c16:uniqueId val="{00000001-CC54-4F43-AD61-7323DB5C4F02}"/>
            </c:ext>
          </c:extLst>
        </c:ser>
        <c:dLbls>
          <c:showLegendKey val="0"/>
          <c:showVal val="1"/>
          <c:showCatName val="0"/>
          <c:showSerName val="0"/>
          <c:showPercent val="0"/>
          <c:showBubbleSize val="0"/>
        </c:dLbls>
        <c:gapWidth val="75"/>
        <c:overlap val="100"/>
        <c:axId val="648904352"/>
        <c:axId val="648901072"/>
      </c:barChart>
      <c:catAx>
        <c:axId val="6489043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lt-LT"/>
          </a:p>
        </c:txPr>
        <c:crossAx val="648901072"/>
        <c:crosses val="autoZero"/>
        <c:auto val="1"/>
        <c:lblAlgn val="ctr"/>
        <c:lblOffset val="100"/>
        <c:noMultiLvlLbl val="0"/>
      </c:catAx>
      <c:valAx>
        <c:axId val="64890107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lt-LT"/>
          </a:p>
        </c:txPr>
        <c:crossAx val="64890435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rgbClr val="FA8572"/>
              </a:solidFill>
              <a:ln w="25400">
                <a:solidFill>
                  <a:schemeClr val="lt1"/>
                </a:solidFill>
              </a:ln>
              <a:effectLst/>
              <a:sp3d contourW="25400">
                <a:contourClr>
                  <a:schemeClr val="lt1"/>
                </a:contourClr>
              </a:sp3d>
            </c:spPr>
            <c:extLst>
              <c:ext xmlns:c16="http://schemas.microsoft.com/office/drawing/2014/chart" uri="{C3380CC4-5D6E-409C-BE32-E72D297353CC}">
                <c16:uniqueId val="{00000001-F2B1-4C73-BCAA-0C7CCC8A41FC}"/>
              </c:ext>
            </c:extLst>
          </c:dPt>
          <c:dPt>
            <c:idx val="1"/>
            <c:bubble3D val="0"/>
            <c:spPr>
              <a:solidFill>
                <a:srgbClr val="FFC000"/>
              </a:solidFill>
              <a:ln w="25400">
                <a:solidFill>
                  <a:schemeClr val="lt1"/>
                </a:solidFill>
              </a:ln>
              <a:effectLst/>
              <a:sp3d contourW="25400">
                <a:contourClr>
                  <a:schemeClr val="lt1"/>
                </a:contourClr>
              </a:sp3d>
            </c:spPr>
            <c:extLst>
              <c:ext xmlns:c16="http://schemas.microsoft.com/office/drawing/2014/chart" uri="{C3380CC4-5D6E-409C-BE32-E72D297353CC}">
                <c16:uniqueId val="{00000003-F2B1-4C73-BCAA-0C7CCC8A41FC}"/>
              </c:ext>
            </c:extLst>
          </c:dPt>
          <c:dPt>
            <c:idx val="2"/>
            <c:bubble3D val="0"/>
            <c:spPr>
              <a:solidFill>
                <a:srgbClr val="92D050"/>
              </a:solidFill>
              <a:ln w="25400">
                <a:solidFill>
                  <a:schemeClr val="lt1"/>
                </a:solidFill>
              </a:ln>
              <a:effectLst/>
              <a:sp3d contourW="25400">
                <a:contourClr>
                  <a:schemeClr val="lt1"/>
                </a:contourClr>
              </a:sp3d>
            </c:spPr>
            <c:extLst>
              <c:ext xmlns:c16="http://schemas.microsoft.com/office/drawing/2014/chart" uri="{C3380CC4-5D6E-409C-BE32-E72D297353CC}">
                <c16:uniqueId val="{00000005-F2B1-4C73-BCAA-0C7CCC8A41FC}"/>
              </c:ext>
            </c:extLst>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lt-LT"/>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Duomenys!$P$45:$P$47</c:f>
              <c:strCache>
                <c:ptCount val="3"/>
                <c:pt idx="0">
                  <c:v>Hipermetropija (toliaregystė)</c:v>
                </c:pt>
                <c:pt idx="1">
                  <c:v>Atsigmatizmas</c:v>
                </c:pt>
                <c:pt idx="2">
                  <c:v>Kiti sutrikimai</c:v>
                </c:pt>
              </c:strCache>
            </c:strRef>
          </c:cat>
          <c:val>
            <c:numRef>
              <c:f>Duomenys!$Q$45:$Q$47</c:f>
              <c:numCache>
                <c:formatCode>0%</c:formatCode>
                <c:ptCount val="3"/>
                <c:pt idx="0">
                  <c:v>0.89</c:v>
                </c:pt>
                <c:pt idx="1">
                  <c:v>0.05</c:v>
                </c:pt>
                <c:pt idx="2">
                  <c:v>0.06</c:v>
                </c:pt>
              </c:numCache>
            </c:numRef>
          </c:val>
          <c:extLst>
            <c:ext xmlns:c16="http://schemas.microsoft.com/office/drawing/2014/chart" uri="{C3380CC4-5D6E-409C-BE32-E72D297353CC}">
              <c16:uniqueId val="{00000006-F2B1-4C73-BCAA-0C7CCC8A41FC}"/>
            </c:ext>
          </c:extLst>
        </c:ser>
        <c:dLbls>
          <c:showLegendKey val="0"/>
          <c:showVal val="0"/>
          <c:showCatName val="0"/>
          <c:showSerName val="0"/>
          <c:showPercent val="1"/>
          <c:showBubbleSize val="0"/>
          <c:showLeaderLines val="1"/>
        </c:dLbls>
      </c:pie3DChart>
      <c:spPr>
        <a:noFill/>
        <a:ln>
          <a:noFill/>
        </a:ln>
        <a:effectLst/>
      </c:spPr>
    </c:plotArea>
    <c:legend>
      <c:legendPos val="r"/>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4.0494123017231536E-2"/>
          <c:y val="3.2105067452815661E-2"/>
          <c:w val="0.95225950017117422"/>
          <c:h val="0.83342319075190208"/>
        </c:manualLayout>
      </c:layout>
      <c:bar3DChart>
        <c:barDir val="col"/>
        <c:grouping val="clustered"/>
        <c:varyColors val="0"/>
        <c:ser>
          <c:idx val="0"/>
          <c:order val="0"/>
          <c:tx>
            <c:strRef>
              <c:f>Lapas1!$B$2</c:f>
              <c:strCache>
                <c:ptCount val="1"/>
                <c:pt idx="0">
                  <c:v>Hipermetropija (toliaregystė)</c:v>
                </c:pt>
              </c:strCache>
            </c:strRef>
          </c:tx>
          <c:spPr>
            <a:solidFill>
              <a:srgbClr val="FF9999"/>
            </a:solidFill>
            <a:ln>
              <a:noFill/>
            </a:ln>
            <a:effectLst/>
            <a:sp3d/>
          </c:spPr>
          <c:invertIfNegative val="0"/>
          <c:dLbls>
            <c:dLbl>
              <c:idx val="0"/>
              <c:layout>
                <c:manualLayout>
                  <c:x val="-2.4154589371980675E-3"/>
                  <c:y val="0.113292385428122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04A-4E4C-89B0-CFDEEF65C257}"/>
                </c:ext>
              </c:extLst>
            </c:dLbl>
            <c:dLbl>
              <c:idx val="1"/>
              <c:layout>
                <c:manualLayout>
                  <c:x val="0"/>
                  <c:y val="0.1791600513747048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04A-4E4C-89B0-CFDEEF65C257}"/>
                </c:ext>
              </c:extLst>
            </c:dLbl>
            <c:dLbl>
              <c:idx val="2"/>
              <c:layout>
                <c:manualLayout>
                  <c:x val="0"/>
                  <c:y val="0.1238312119795754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04A-4E4C-89B0-CFDEEF65C257}"/>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Lapas1!$C$1:$F$1</c:f>
              <c:strCache>
                <c:ptCount val="3"/>
                <c:pt idx="0">
                  <c:v>Darželis</c:v>
                </c:pt>
                <c:pt idx="1">
                  <c:v>Lopšelis</c:v>
                </c:pt>
                <c:pt idx="2">
                  <c:v>Priešmokyklinukai</c:v>
                </c:pt>
              </c:strCache>
            </c:strRef>
          </c:cat>
          <c:val>
            <c:numRef>
              <c:f>Lapas1!$C$2:$F$2</c:f>
              <c:numCache>
                <c:formatCode>General</c:formatCode>
                <c:ptCount val="4"/>
                <c:pt idx="0">
                  <c:v>86.3</c:v>
                </c:pt>
                <c:pt idx="1">
                  <c:v>100</c:v>
                </c:pt>
                <c:pt idx="2">
                  <c:v>90.3</c:v>
                </c:pt>
              </c:numCache>
            </c:numRef>
          </c:val>
          <c:extLst>
            <c:ext xmlns:c16="http://schemas.microsoft.com/office/drawing/2014/chart" uri="{C3380CC4-5D6E-409C-BE32-E72D297353CC}">
              <c16:uniqueId val="{00000000-404A-4E4C-89B0-CFDEEF65C257}"/>
            </c:ext>
          </c:extLst>
        </c:ser>
        <c:ser>
          <c:idx val="1"/>
          <c:order val="1"/>
          <c:tx>
            <c:strRef>
              <c:f>Lapas1!$B$3</c:f>
              <c:strCache>
                <c:ptCount val="1"/>
                <c:pt idx="0">
                  <c:v> Astigmatizmas</c:v>
                </c:pt>
              </c:strCache>
            </c:strRef>
          </c:tx>
          <c:spPr>
            <a:solidFill>
              <a:srgbClr val="66FFFF"/>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Lapas1!$C$1:$F$1</c:f>
              <c:strCache>
                <c:ptCount val="3"/>
                <c:pt idx="0">
                  <c:v>Darželis</c:v>
                </c:pt>
                <c:pt idx="1">
                  <c:v>Lopšelis</c:v>
                </c:pt>
                <c:pt idx="2">
                  <c:v>Priešmokyklinukai</c:v>
                </c:pt>
              </c:strCache>
            </c:strRef>
          </c:cat>
          <c:val>
            <c:numRef>
              <c:f>Lapas1!$C$3:$F$3</c:f>
              <c:numCache>
                <c:formatCode>General</c:formatCode>
                <c:ptCount val="4"/>
                <c:pt idx="0">
                  <c:v>6.3</c:v>
                </c:pt>
              </c:numCache>
            </c:numRef>
          </c:val>
          <c:extLst>
            <c:ext xmlns:c16="http://schemas.microsoft.com/office/drawing/2014/chart" uri="{C3380CC4-5D6E-409C-BE32-E72D297353CC}">
              <c16:uniqueId val="{00000001-404A-4E4C-89B0-CFDEEF65C257}"/>
            </c:ext>
          </c:extLst>
        </c:ser>
        <c:ser>
          <c:idx val="2"/>
          <c:order val="2"/>
          <c:tx>
            <c:strRef>
              <c:f>Lapas1!$B$4</c:f>
              <c:strCache>
                <c:ptCount val="1"/>
                <c:pt idx="0">
                  <c:v>Kiti sutrikimai</c:v>
                </c:pt>
              </c:strCache>
            </c:strRef>
          </c:tx>
          <c:spPr>
            <a:solidFill>
              <a:srgbClr val="B38EF6"/>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Lapas1!$C$1:$F$1</c:f>
              <c:strCache>
                <c:ptCount val="3"/>
                <c:pt idx="0">
                  <c:v>Darželis</c:v>
                </c:pt>
                <c:pt idx="1">
                  <c:v>Lopšelis</c:v>
                </c:pt>
                <c:pt idx="2">
                  <c:v>Priešmokyklinukai</c:v>
                </c:pt>
              </c:strCache>
            </c:strRef>
          </c:cat>
          <c:val>
            <c:numRef>
              <c:f>Lapas1!$C$4:$F$4</c:f>
              <c:numCache>
                <c:formatCode>General</c:formatCode>
                <c:ptCount val="4"/>
                <c:pt idx="0">
                  <c:v>7.4</c:v>
                </c:pt>
                <c:pt idx="2">
                  <c:v>9.1</c:v>
                </c:pt>
              </c:numCache>
            </c:numRef>
          </c:val>
          <c:extLst>
            <c:ext xmlns:c16="http://schemas.microsoft.com/office/drawing/2014/chart" uri="{C3380CC4-5D6E-409C-BE32-E72D297353CC}">
              <c16:uniqueId val="{00000002-404A-4E4C-89B0-CFDEEF65C257}"/>
            </c:ext>
          </c:extLst>
        </c:ser>
        <c:dLbls>
          <c:showLegendKey val="0"/>
          <c:showVal val="1"/>
          <c:showCatName val="0"/>
          <c:showSerName val="0"/>
          <c:showPercent val="0"/>
          <c:showBubbleSize val="0"/>
        </c:dLbls>
        <c:gapWidth val="75"/>
        <c:shape val="box"/>
        <c:axId val="544007696"/>
        <c:axId val="544011304"/>
        <c:axId val="0"/>
      </c:bar3DChart>
      <c:catAx>
        <c:axId val="54400769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lt-LT"/>
          </a:p>
        </c:txPr>
        <c:crossAx val="544011304"/>
        <c:crosses val="autoZero"/>
        <c:auto val="1"/>
        <c:lblAlgn val="ctr"/>
        <c:lblOffset val="100"/>
        <c:noMultiLvlLbl val="0"/>
      </c:catAx>
      <c:valAx>
        <c:axId val="544011304"/>
        <c:scaling>
          <c:orientation val="minMax"/>
        </c:scaling>
        <c:delete val="0"/>
        <c:axPos val="l"/>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lt-LT"/>
          </a:p>
        </c:txPr>
        <c:crossAx val="5440076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D08A014F-600B-4A26-A9B2-4DE117024F11}"/>
              </a:ext>
            </a:extLst>
          </p:cNvPr>
          <p:cNvSpPr>
            <a:spLocks noGrp="1"/>
          </p:cNvSpPr>
          <p:nvPr>
            <p:ph type="ctrTitle"/>
          </p:nvPr>
        </p:nvSpPr>
        <p:spPr>
          <a:xfrm>
            <a:off x="1524000" y="1122363"/>
            <a:ext cx="9144000" cy="2387600"/>
          </a:xfrm>
        </p:spPr>
        <p:txBody>
          <a:bodyPr anchor="b"/>
          <a:lstStyle>
            <a:lvl1pPr algn="ctr">
              <a:defRPr sz="6000"/>
            </a:lvl1pPr>
          </a:lstStyle>
          <a:p>
            <a:r>
              <a:rPr lang="lt-LT"/>
              <a:t>Spustelėję redaguokite stilių</a:t>
            </a:r>
          </a:p>
        </p:txBody>
      </p:sp>
      <p:sp>
        <p:nvSpPr>
          <p:cNvPr id="3" name="Antrinis pavadinimas 2">
            <a:extLst>
              <a:ext uri="{FF2B5EF4-FFF2-40B4-BE49-F238E27FC236}">
                <a16:creationId xmlns:a16="http://schemas.microsoft.com/office/drawing/2014/main" id="{4BF352B2-480B-47E6-87F7-B4CCC8FA51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a:t>Spustelėkite norėdami redaguoti šablono paantraštės stilių</a:t>
            </a:r>
          </a:p>
        </p:txBody>
      </p:sp>
      <p:sp>
        <p:nvSpPr>
          <p:cNvPr id="4" name="Datos vietos rezervavimo ženklas 3">
            <a:extLst>
              <a:ext uri="{FF2B5EF4-FFF2-40B4-BE49-F238E27FC236}">
                <a16:creationId xmlns:a16="http://schemas.microsoft.com/office/drawing/2014/main" id="{75472AE6-DC0A-4F44-A5AB-B1BE70999E48}"/>
              </a:ext>
            </a:extLst>
          </p:cNvPr>
          <p:cNvSpPr>
            <a:spLocks noGrp="1"/>
          </p:cNvSpPr>
          <p:nvPr>
            <p:ph type="dt" sz="half" idx="10"/>
          </p:nvPr>
        </p:nvSpPr>
        <p:spPr/>
        <p:txBody>
          <a:bodyPr/>
          <a:lstStyle/>
          <a:p>
            <a:fld id="{733108F2-BE42-445E-B028-AE45002EB59F}" type="datetimeFigureOut">
              <a:rPr lang="lt-LT" smtClean="0"/>
              <a:t>2020-01-08</a:t>
            </a:fld>
            <a:endParaRPr lang="lt-LT"/>
          </a:p>
        </p:txBody>
      </p:sp>
      <p:sp>
        <p:nvSpPr>
          <p:cNvPr id="5" name="Poraštės vietos rezervavimo ženklas 4">
            <a:extLst>
              <a:ext uri="{FF2B5EF4-FFF2-40B4-BE49-F238E27FC236}">
                <a16:creationId xmlns:a16="http://schemas.microsoft.com/office/drawing/2014/main" id="{D5516527-5CC2-463D-9638-D394242D15D9}"/>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43D114CB-1720-4C9B-A0EE-5A86C51916A2}"/>
              </a:ext>
            </a:extLst>
          </p:cNvPr>
          <p:cNvSpPr>
            <a:spLocks noGrp="1"/>
          </p:cNvSpPr>
          <p:nvPr>
            <p:ph type="sldNum" sz="quarter" idx="12"/>
          </p:nvPr>
        </p:nvSpPr>
        <p:spPr/>
        <p:txBody>
          <a:bodyPr/>
          <a:lstStyle/>
          <a:p>
            <a:fld id="{49886C45-5D28-43DC-8525-D846FCB7AC14}" type="slidenum">
              <a:rPr lang="lt-LT" smtClean="0"/>
              <a:t>‹#›</a:t>
            </a:fld>
            <a:endParaRPr lang="lt-LT"/>
          </a:p>
        </p:txBody>
      </p:sp>
    </p:spTree>
    <p:extLst>
      <p:ext uri="{BB962C8B-B14F-4D97-AF65-F5344CB8AC3E}">
        <p14:creationId xmlns:p14="http://schemas.microsoft.com/office/powerpoint/2010/main" val="3884160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AFEA9DBD-F2AA-4A8E-AA4E-2ABD1B270D01}"/>
              </a:ext>
            </a:extLst>
          </p:cNvPr>
          <p:cNvSpPr>
            <a:spLocks noGrp="1"/>
          </p:cNvSpPr>
          <p:nvPr>
            <p:ph type="title"/>
          </p:nvPr>
        </p:nvSpPr>
        <p:spPr/>
        <p:txBody>
          <a:bodyPr/>
          <a:lstStyle/>
          <a:p>
            <a:r>
              <a:rPr lang="lt-LT"/>
              <a:t>Spustelėję redaguokite stilių</a:t>
            </a:r>
          </a:p>
        </p:txBody>
      </p:sp>
      <p:sp>
        <p:nvSpPr>
          <p:cNvPr id="3" name="Vertikalaus teksto vietos rezervavimo ženklas 2">
            <a:extLst>
              <a:ext uri="{FF2B5EF4-FFF2-40B4-BE49-F238E27FC236}">
                <a16:creationId xmlns:a16="http://schemas.microsoft.com/office/drawing/2014/main" id="{C4E3D4AE-3995-4CA8-8937-1558D3756491}"/>
              </a:ext>
            </a:extLst>
          </p:cNvPr>
          <p:cNvSpPr>
            <a:spLocks noGrp="1"/>
          </p:cNvSpPr>
          <p:nvPr>
            <p:ph type="body" orient="vert" idx="1"/>
          </p:nvPr>
        </p:nvSpPr>
        <p:spPr/>
        <p:txBody>
          <a:bodyPr vert="eaVe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8E43C9CD-86F3-4AE1-9773-AFD626585029}"/>
              </a:ext>
            </a:extLst>
          </p:cNvPr>
          <p:cNvSpPr>
            <a:spLocks noGrp="1"/>
          </p:cNvSpPr>
          <p:nvPr>
            <p:ph type="dt" sz="half" idx="10"/>
          </p:nvPr>
        </p:nvSpPr>
        <p:spPr/>
        <p:txBody>
          <a:bodyPr/>
          <a:lstStyle/>
          <a:p>
            <a:fld id="{733108F2-BE42-445E-B028-AE45002EB59F}" type="datetimeFigureOut">
              <a:rPr lang="lt-LT" smtClean="0"/>
              <a:t>2020-01-08</a:t>
            </a:fld>
            <a:endParaRPr lang="lt-LT"/>
          </a:p>
        </p:txBody>
      </p:sp>
      <p:sp>
        <p:nvSpPr>
          <p:cNvPr id="5" name="Poraštės vietos rezervavimo ženklas 4">
            <a:extLst>
              <a:ext uri="{FF2B5EF4-FFF2-40B4-BE49-F238E27FC236}">
                <a16:creationId xmlns:a16="http://schemas.microsoft.com/office/drawing/2014/main" id="{F842F22C-28FD-4D19-A89C-2DE650EDEFF2}"/>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F982FF88-2599-41F4-8A25-73A4DDE6503A}"/>
              </a:ext>
            </a:extLst>
          </p:cNvPr>
          <p:cNvSpPr>
            <a:spLocks noGrp="1"/>
          </p:cNvSpPr>
          <p:nvPr>
            <p:ph type="sldNum" sz="quarter" idx="12"/>
          </p:nvPr>
        </p:nvSpPr>
        <p:spPr/>
        <p:txBody>
          <a:bodyPr/>
          <a:lstStyle/>
          <a:p>
            <a:fld id="{49886C45-5D28-43DC-8525-D846FCB7AC14}" type="slidenum">
              <a:rPr lang="lt-LT" smtClean="0"/>
              <a:t>‹#›</a:t>
            </a:fld>
            <a:endParaRPr lang="lt-LT"/>
          </a:p>
        </p:txBody>
      </p:sp>
    </p:spTree>
    <p:extLst>
      <p:ext uri="{BB962C8B-B14F-4D97-AF65-F5344CB8AC3E}">
        <p14:creationId xmlns:p14="http://schemas.microsoft.com/office/powerpoint/2010/main" val="533553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a:extLst>
              <a:ext uri="{FF2B5EF4-FFF2-40B4-BE49-F238E27FC236}">
                <a16:creationId xmlns:a16="http://schemas.microsoft.com/office/drawing/2014/main" id="{F6585DF7-E5B2-4259-A5C4-CE1BAAE91D30}"/>
              </a:ext>
            </a:extLst>
          </p:cNvPr>
          <p:cNvSpPr>
            <a:spLocks noGrp="1"/>
          </p:cNvSpPr>
          <p:nvPr>
            <p:ph type="title" orient="vert"/>
          </p:nvPr>
        </p:nvSpPr>
        <p:spPr>
          <a:xfrm>
            <a:off x="8724900" y="365125"/>
            <a:ext cx="2628900" cy="5811838"/>
          </a:xfrm>
        </p:spPr>
        <p:txBody>
          <a:bodyPr vert="eaVert"/>
          <a:lstStyle/>
          <a:p>
            <a:r>
              <a:rPr lang="lt-LT"/>
              <a:t>Spustelėję redaguokite stilių</a:t>
            </a:r>
          </a:p>
        </p:txBody>
      </p:sp>
      <p:sp>
        <p:nvSpPr>
          <p:cNvPr id="3" name="Vertikalaus teksto vietos rezervavimo ženklas 2">
            <a:extLst>
              <a:ext uri="{FF2B5EF4-FFF2-40B4-BE49-F238E27FC236}">
                <a16:creationId xmlns:a16="http://schemas.microsoft.com/office/drawing/2014/main" id="{F6B39992-5B65-4586-A35D-765BAA4431DD}"/>
              </a:ext>
            </a:extLst>
          </p:cNvPr>
          <p:cNvSpPr>
            <a:spLocks noGrp="1"/>
          </p:cNvSpPr>
          <p:nvPr>
            <p:ph type="body" orient="vert" idx="1"/>
          </p:nvPr>
        </p:nvSpPr>
        <p:spPr>
          <a:xfrm>
            <a:off x="838200" y="365125"/>
            <a:ext cx="7734300" cy="5811838"/>
          </a:xfrm>
        </p:spPr>
        <p:txBody>
          <a:bodyPr vert="eaVe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C99F4A78-49E9-4981-8FA2-388A858D8B4F}"/>
              </a:ext>
            </a:extLst>
          </p:cNvPr>
          <p:cNvSpPr>
            <a:spLocks noGrp="1"/>
          </p:cNvSpPr>
          <p:nvPr>
            <p:ph type="dt" sz="half" idx="10"/>
          </p:nvPr>
        </p:nvSpPr>
        <p:spPr/>
        <p:txBody>
          <a:bodyPr/>
          <a:lstStyle/>
          <a:p>
            <a:fld id="{733108F2-BE42-445E-B028-AE45002EB59F}" type="datetimeFigureOut">
              <a:rPr lang="lt-LT" smtClean="0"/>
              <a:t>2020-01-08</a:t>
            </a:fld>
            <a:endParaRPr lang="lt-LT"/>
          </a:p>
        </p:txBody>
      </p:sp>
      <p:sp>
        <p:nvSpPr>
          <p:cNvPr id="5" name="Poraštės vietos rezervavimo ženklas 4">
            <a:extLst>
              <a:ext uri="{FF2B5EF4-FFF2-40B4-BE49-F238E27FC236}">
                <a16:creationId xmlns:a16="http://schemas.microsoft.com/office/drawing/2014/main" id="{358927BF-7773-4E51-972E-3E749853AAD1}"/>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A1F63234-E003-4054-9A5F-F39F9490049C}"/>
              </a:ext>
            </a:extLst>
          </p:cNvPr>
          <p:cNvSpPr>
            <a:spLocks noGrp="1"/>
          </p:cNvSpPr>
          <p:nvPr>
            <p:ph type="sldNum" sz="quarter" idx="12"/>
          </p:nvPr>
        </p:nvSpPr>
        <p:spPr/>
        <p:txBody>
          <a:bodyPr/>
          <a:lstStyle/>
          <a:p>
            <a:fld id="{49886C45-5D28-43DC-8525-D846FCB7AC14}" type="slidenum">
              <a:rPr lang="lt-LT" smtClean="0"/>
              <a:t>‹#›</a:t>
            </a:fld>
            <a:endParaRPr lang="lt-LT"/>
          </a:p>
        </p:txBody>
      </p:sp>
    </p:spTree>
    <p:extLst>
      <p:ext uri="{BB962C8B-B14F-4D97-AF65-F5344CB8AC3E}">
        <p14:creationId xmlns:p14="http://schemas.microsoft.com/office/powerpoint/2010/main" val="2919737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82918E2A-C12C-49D7-9D48-0397CA433AD3}"/>
              </a:ext>
            </a:extLst>
          </p:cNvPr>
          <p:cNvSpPr>
            <a:spLocks noGrp="1"/>
          </p:cNvSpPr>
          <p:nvPr>
            <p:ph type="title"/>
          </p:nvPr>
        </p:nvSpPr>
        <p:spPr/>
        <p:txBody>
          <a:bodyPr/>
          <a:lstStyle/>
          <a:p>
            <a:r>
              <a:rPr lang="lt-LT"/>
              <a:t>Spustelėję redaguokite stilių</a:t>
            </a:r>
          </a:p>
        </p:txBody>
      </p:sp>
      <p:sp>
        <p:nvSpPr>
          <p:cNvPr id="3" name="Turinio vietos rezervavimo ženklas 2">
            <a:extLst>
              <a:ext uri="{FF2B5EF4-FFF2-40B4-BE49-F238E27FC236}">
                <a16:creationId xmlns:a16="http://schemas.microsoft.com/office/drawing/2014/main" id="{EDC11681-97AC-478C-A77D-5D62D7AE3CD6}"/>
              </a:ext>
            </a:extLst>
          </p:cNvPr>
          <p:cNvSpPr>
            <a:spLocks noGrp="1"/>
          </p:cNvSpPr>
          <p:nvPr>
            <p:ph idx="1"/>
          </p:nvPr>
        </p:nvSpPr>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DBAFC24C-D73E-4AE4-BED6-9AE8FEF133EC}"/>
              </a:ext>
            </a:extLst>
          </p:cNvPr>
          <p:cNvSpPr>
            <a:spLocks noGrp="1"/>
          </p:cNvSpPr>
          <p:nvPr>
            <p:ph type="dt" sz="half" idx="10"/>
          </p:nvPr>
        </p:nvSpPr>
        <p:spPr/>
        <p:txBody>
          <a:bodyPr/>
          <a:lstStyle/>
          <a:p>
            <a:fld id="{733108F2-BE42-445E-B028-AE45002EB59F}" type="datetimeFigureOut">
              <a:rPr lang="lt-LT" smtClean="0"/>
              <a:t>2020-01-08</a:t>
            </a:fld>
            <a:endParaRPr lang="lt-LT"/>
          </a:p>
        </p:txBody>
      </p:sp>
      <p:sp>
        <p:nvSpPr>
          <p:cNvPr id="5" name="Poraštės vietos rezervavimo ženklas 4">
            <a:extLst>
              <a:ext uri="{FF2B5EF4-FFF2-40B4-BE49-F238E27FC236}">
                <a16:creationId xmlns:a16="http://schemas.microsoft.com/office/drawing/2014/main" id="{7AFB9BBB-9FBF-4B27-9529-A05890FCEC0F}"/>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44FD12AF-73F1-4115-B9F8-A4FB8B5AB04B}"/>
              </a:ext>
            </a:extLst>
          </p:cNvPr>
          <p:cNvSpPr>
            <a:spLocks noGrp="1"/>
          </p:cNvSpPr>
          <p:nvPr>
            <p:ph type="sldNum" sz="quarter" idx="12"/>
          </p:nvPr>
        </p:nvSpPr>
        <p:spPr/>
        <p:txBody>
          <a:bodyPr/>
          <a:lstStyle/>
          <a:p>
            <a:fld id="{49886C45-5D28-43DC-8525-D846FCB7AC14}" type="slidenum">
              <a:rPr lang="lt-LT" smtClean="0"/>
              <a:t>‹#›</a:t>
            </a:fld>
            <a:endParaRPr lang="lt-LT"/>
          </a:p>
        </p:txBody>
      </p:sp>
    </p:spTree>
    <p:extLst>
      <p:ext uri="{BB962C8B-B14F-4D97-AF65-F5344CB8AC3E}">
        <p14:creationId xmlns:p14="http://schemas.microsoft.com/office/powerpoint/2010/main" val="2459948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87969442-ECA9-462D-ACA4-08C0AC635FEF}"/>
              </a:ext>
            </a:extLst>
          </p:cNvPr>
          <p:cNvSpPr>
            <a:spLocks noGrp="1"/>
          </p:cNvSpPr>
          <p:nvPr>
            <p:ph type="title"/>
          </p:nvPr>
        </p:nvSpPr>
        <p:spPr>
          <a:xfrm>
            <a:off x="831850" y="1709738"/>
            <a:ext cx="10515600" cy="2852737"/>
          </a:xfrm>
        </p:spPr>
        <p:txBody>
          <a:bodyPr anchor="b"/>
          <a:lstStyle>
            <a:lvl1pPr>
              <a:defRPr sz="6000"/>
            </a:lvl1pPr>
          </a:lstStyle>
          <a:p>
            <a:r>
              <a:rPr lang="lt-LT"/>
              <a:t>Spustelėję redaguokite stilių</a:t>
            </a:r>
          </a:p>
        </p:txBody>
      </p:sp>
      <p:sp>
        <p:nvSpPr>
          <p:cNvPr id="3" name="Teksto vietos rezervavimo ženklas 2">
            <a:extLst>
              <a:ext uri="{FF2B5EF4-FFF2-40B4-BE49-F238E27FC236}">
                <a16:creationId xmlns:a16="http://schemas.microsoft.com/office/drawing/2014/main" id="{DCCBA987-BB85-4647-AE97-B837048C71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a:t>Spustelėkite, kad galėtumėte redaguoti šablono teksto stilius</a:t>
            </a:r>
          </a:p>
        </p:txBody>
      </p:sp>
      <p:sp>
        <p:nvSpPr>
          <p:cNvPr id="4" name="Datos vietos rezervavimo ženklas 3">
            <a:extLst>
              <a:ext uri="{FF2B5EF4-FFF2-40B4-BE49-F238E27FC236}">
                <a16:creationId xmlns:a16="http://schemas.microsoft.com/office/drawing/2014/main" id="{81E0E73E-F0A5-4DFF-89D0-A03264FFC6A3}"/>
              </a:ext>
            </a:extLst>
          </p:cNvPr>
          <p:cNvSpPr>
            <a:spLocks noGrp="1"/>
          </p:cNvSpPr>
          <p:nvPr>
            <p:ph type="dt" sz="half" idx="10"/>
          </p:nvPr>
        </p:nvSpPr>
        <p:spPr/>
        <p:txBody>
          <a:bodyPr/>
          <a:lstStyle/>
          <a:p>
            <a:fld id="{733108F2-BE42-445E-B028-AE45002EB59F}" type="datetimeFigureOut">
              <a:rPr lang="lt-LT" smtClean="0"/>
              <a:t>2020-01-08</a:t>
            </a:fld>
            <a:endParaRPr lang="lt-LT"/>
          </a:p>
        </p:txBody>
      </p:sp>
      <p:sp>
        <p:nvSpPr>
          <p:cNvPr id="5" name="Poraštės vietos rezervavimo ženklas 4">
            <a:extLst>
              <a:ext uri="{FF2B5EF4-FFF2-40B4-BE49-F238E27FC236}">
                <a16:creationId xmlns:a16="http://schemas.microsoft.com/office/drawing/2014/main" id="{F9C0FE42-7DD7-4BFE-9D20-D41DB02F1C35}"/>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F224BD6A-D760-43E9-B259-34D5F669A3EE}"/>
              </a:ext>
            </a:extLst>
          </p:cNvPr>
          <p:cNvSpPr>
            <a:spLocks noGrp="1"/>
          </p:cNvSpPr>
          <p:nvPr>
            <p:ph type="sldNum" sz="quarter" idx="12"/>
          </p:nvPr>
        </p:nvSpPr>
        <p:spPr/>
        <p:txBody>
          <a:bodyPr/>
          <a:lstStyle/>
          <a:p>
            <a:fld id="{49886C45-5D28-43DC-8525-D846FCB7AC14}" type="slidenum">
              <a:rPr lang="lt-LT" smtClean="0"/>
              <a:t>‹#›</a:t>
            </a:fld>
            <a:endParaRPr lang="lt-LT"/>
          </a:p>
        </p:txBody>
      </p:sp>
    </p:spTree>
    <p:extLst>
      <p:ext uri="{BB962C8B-B14F-4D97-AF65-F5344CB8AC3E}">
        <p14:creationId xmlns:p14="http://schemas.microsoft.com/office/powerpoint/2010/main" val="930799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4EFA1F54-03B4-4666-8C5F-3B94775AD0F4}"/>
              </a:ext>
            </a:extLst>
          </p:cNvPr>
          <p:cNvSpPr>
            <a:spLocks noGrp="1"/>
          </p:cNvSpPr>
          <p:nvPr>
            <p:ph type="title"/>
          </p:nvPr>
        </p:nvSpPr>
        <p:spPr/>
        <p:txBody>
          <a:bodyPr/>
          <a:lstStyle/>
          <a:p>
            <a:r>
              <a:rPr lang="lt-LT"/>
              <a:t>Spustelėję redaguokite stilių</a:t>
            </a:r>
          </a:p>
        </p:txBody>
      </p:sp>
      <p:sp>
        <p:nvSpPr>
          <p:cNvPr id="3" name="Turinio vietos rezervavimo ženklas 2">
            <a:extLst>
              <a:ext uri="{FF2B5EF4-FFF2-40B4-BE49-F238E27FC236}">
                <a16:creationId xmlns:a16="http://schemas.microsoft.com/office/drawing/2014/main" id="{6852608C-F659-4F85-AA95-5020CB7BE4C8}"/>
              </a:ext>
            </a:extLst>
          </p:cNvPr>
          <p:cNvSpPr>
            <a:spLocks noGrp="1"/>
          </p:cNvSpPr>
          <p:nvPr>
            <p:ph sz="half" idx="1"/>
          </p:nvPr>
        </p:nvSpPr>
        <p:spPr>
          <a:xfrm>
            <a:off x="838200" y="1825625"/>
            <a:ext cx="5181600" cy="435133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Turinio vietos rezervavimo ženklas 3">
            <a:extLst>
              <a:ext uri="{FF2B5EF4-FFF2-40B4-BE49-F238E27FC236}">
                <a16:creationId xmlns:a16="http://schemas.microsoft.com/office/drawing/2014/main" id="{2F240BB3-4F02-4DD2-B8B3-047DAC8588B7}"/>
              </a:ext>
            </a:extLst>
          </p:cNvPr>
          <p:cNvSpPr>
            <a:spLocks noGrp="1"/>
          </p:cNvSpPr>
          <p:nvPr>
            <p:ph sz="half" idx="2"/>
          </p:nvPr>
        </p:nvSpPr>
        <p:spPr>
          <a:xfrm>
            <a:off x="6172200" y="1825625"/>
            <a:ext cx="5181600" cy="435133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5" name="Datos vietos rezervavimo ženklas 4">
            <a:extLst>
              <a:ext uri="{FF2B5EF4-FFF2-40B4-BE49-F238E27FC236}">
                <a16:creationId xmlns:a16="http://schemas.microsoft.com/office/drawing/2014/main" id="{1A8F45FA-8840-490F-AB95-053C795AC44D}"/>
              </a:ext>
            </a:extLst>
          </p:cNvPr>
          <p:cNvSpPr>
            <a:spLocks noGrp="1"/>
          </p:cNvSpPr>
          <p:nvPr>
            <p:ph type="dt" sz="half" idx="10"/>
          </p:nvPr>
        </p:nvSpPr>
        <p:spPr/>
        <p:txBody>
          <a:bodyPr/>
          <a:lstStyle/>
          <a:p>
            <a:fld id="{733108F2-BE42-445E-B028-AE45002EB59F}" type="datetimeFigureOut">
              <a:rPr lang="lt-LT" smtClean="0"/>
              <a:t>2020-01-08</a:t>
            </a:fld>
            <a:endParaRPr lang="lt-LT"/>
          </a:p>
        </p:txBody>
      </p:sp>
      <p:sp>
        <p:nvSpPr>
          <p:cNvPr id="6" name="Poraštės vietos rezervavimo ženklas 5">
            <a:extLst>
              <a:ext uri="{FF2B5EF4-FFF2-40B4-BE49-F238E27FC236}">
                <a16:creationId xmlns:a16="http://schemas.microsoft.com/office/drawing/2014/main" id="{524B8B24-04BD-46F9-84F1-61A8BFECC8E8}"/>
              </a:ext>
            </a:extLst>
          </p:cNvPr>
          <p:cNvSpPr>
            <a:spLocks noGrp="1"/>
          </p:cNvSpPr>
          <p:nvPr>
            <p:ph type="ftr" sz="quarter" idx="11"/>
          </p:nvPr>
        </p:nvSpPr>
        <p:spPr/>
        <p:txBody>
          <a:bodyPr/>
          <a:lstStyle/>
          <a:p>
            <a:endParaRPr lang="lt-LT"/>
          </a:p>
        </p:txBody>
      </p:sp>
      <p:sp>
        <p:nvSpPr>
          <p:cNvPr id="7" name="Skaidrės numerio vietos rezervavimo ženklas 6">
            <a:extLst>
              <a:ext uri="{FF2B5EF4-FFF2-40B4-BE49-F238E27FC236}">
                <a16:creationId xmlns:a16="http://schemas.microsoft.com/office/drawing/2014/main" id="{CECD7752-F0D5-4443-9AE6-829DACA59019}"/>
              </a:ext>
            </a:extLst>
          </p:cNvPr>
          <p:cNvSpPr>
            <a:spLocks noGrp="1"/>
          </p:cNvSpPr>
          <p:nvPr>
            <p:ph type="sldNum" sz="quarter" idx="12"/>
          </p:nvPr>
        </p:nvSpPr>
        <p:spPr/>
        <p:txBody>
          <a:bodyPr/>
          <a:lstStyle/>
          <a:p>
            <a:fld id="{49886C45-5D28-43DC-8525-D846FCB7AC14}" type="slidenum">
              <a:rPr lang="lt-LT" smtClean="0"/>
              <a:t>‹#›</a:t>
            </a:fld>
            <a:endParaRPr lang="lt-LT"/>
          </a:p>
        </p:txBody>
      </p:sp>
    </p:spTree>
    <p:extLst>
      <p:ext uri="{BB962C8B-B14F-4D97-AF65-F5344CB8AC3E}">
        <p14:creationId xmlns:p14="http://schemas.microsoft.com/office/powerpoint/2010/main" val="2360410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E651A810-3044-407B-A7D5-45B1B6DA7B67}"/>
              </a:ext>
            </a:extLst>
          </p:cNvPr>
          <p:cNvSpPr>
            <a:spLocks noGrp="1"/>
          </p:cNvSpPr>
          <p:nvPr>
            <p:ph type="title"/>
          </p:nvPr>
        </p:nvSpPr>
        <p:spPr>
          <a:xfrm>
            <a:off x="839788" y="365125"/>
            <a:ext cx="10515600" cy="1325563"/>
          </a:xfrm>
        </p:spPr>
        <p:txBody>
          <a:bodyPr/>
          <a:lstStyle/>
          <a:p>
            <a:r>
              <a:rPr lang="lt-LT"/>
              <a:t>Spustelėję redaguokite stilių</a:t>
            </a:r>
          </a:p>
        </p:txBody>
      </p:sp>
      <p:sp>
        <p:nvSpPr>
          <p:cNvPr id="3" name="Teksto vietos rezervavimo ženklas 2">
            <a:extLst>
              <a:ext uri="{FF2B5EF4-FFF2-40B4-BE49-F238E27FC236}">
                <a16:creationId xmlns:a16="http://schemas.microsoft.com/office/drawing/2014/main" id="{18ECAF60-3240-4AC3-B71F-AB39583577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4" name="Turinio vietos rezervavimo ženklas 3">
            <a:extLst>
              <a:ext uri="{FF2B5EF4-FFF2-40B4-BE49-F238E27FC236}">
                <a16:creationId xmlns:a16="http://schemas.microsoft.com/office/drawing/2014/main" id="{F7DF0EC1-764E-49EB-9A85-29205AAA4F39}"/>
              </a:ext>
            </a:extLst>
          </p:cNvPr>
          <p:cNvSpPr>
            <a:spLocks noGrp="1"/>
          </p:cNvSpPr>
          <p:nvPr>
            <p:ph sz="half" idx="2"/>
          </p:nvPr>
        </p:nvSpPr>
        <p:spPr>
          <a:xfrm>
            <a:off x="839788" y="2505075"/>
            <a:ext cx="5157787" cy="368458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5" name="Teksto vietos rezervavimo ženklas 4">
            <a:extLst>
              <a:ext uri="{FF2B5EF4-FFF2-40B4-BE49-F238E27FC236}">
                <a16:creationId xmlns:a16="http://schemas.microsoft.com/office/drawing/2014/main" id="{C3526792-E82B-4C5D-B412-63618B0F78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6" name="Turinio vietos rezervavimo ženklas 5">
            <a:extLst>
              <a:ext uri="{FF2B5EF4-FFF2-40B4-BE49-F238E27FC236}">
                <a16:creationId xmlns:a16="http://schemas.microsoft.com/office/drawing/2014/main" id="{B7F3CAFD-9080-405C-A9AD-6505CA7F4541}"/>
              </a:ext>
            </a:extLst>
          </p:cNvPr>
          <p:cNvSpPr>
            <a:spLocks noGrp="1"/>
          </p:cNvSpPr>
          <p:nvPr>
            <p:ph sz="quarter" idx="4"/>
          </p:nvPr>
        </p:nvSpPr>
        <p:spPr>
          <a:xfrm>
            <a:off x="6172200" y="2505075"/>
            <a:ext cx="5183188" cy="368458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7" name="Datos vietos rezervavimo ženklas 6">
            <a:extLst>
              <a:ext uri="{FF2B5EF4-FFF2-40B4-BE49-F238E27FC236}">
                <a16:creationId xmlns:a16="http://schemas.microsoft.com/office/drawing/2014/main" id="{7E4C9935-F548-4925-9F55-966AB415866B}"/>
              </a:ext>
            </a:extLst>
          </p:cNvPr>
          <p:cNvSpPr>
            <a:spLocks noGrp="1"/>
          </p:cNvSpPr>
          <p:nvPr>
            <p:ph type="dt" sz="half" idx="10"/>
          </p:nvPr>
        </p:nvSpPr>
        <p:spPr/>
        <p:txBody>
          <a:bodyPr/>
          <a:lstStyle/>
          <a:p>
            <a:fld id="{733108F2-BE42-445E-B028-AE45002EB59F}" type="datetimeFigureOut">
              <a:rPr lang="lt-LT" smtClean="0"/>
              <a:t>2020-01-08</a:t>
            </a:fld>
            <a:endParaRPr lang="lt-LT"/>
          </a:p>
        </p:txBody>
      </p:sp>
      <p:sp>
        <p:nvSpPr>
          <p:cNvPr id="8" name="Poraštės vietos rezervavimo ženklas 7">
            <a:extLst>
              <a:ext uri="{FF2B5EF4-FFF2-40B4-BE49-F238E27FC236}">
                <a16:creationId xmlns:a16="http://schemas.microsoft.com/office/drawing/2014/main" id="{D0146CC5-D853-4AE5-BC7E-D24B79CC3896}"/>
              </a:ext>
            </a:extLst>
          </p:cNvPr>
          <p:cNvSpPr>
            <a:spLocks noGrp="1"/>
          </p:cNvSpPr>
          <p:nvPr>
            <p:ph type="ftr" sz="quarter" idx="11"/>
          </p:nvPr>
        </p:nvSpPr>
        <p:spPr/>
        <p:txBody>
          <a:bodyPr/>
          <a:lstStyle/>
          <a:p>
            <a:endParaRPr lang="lt-LT"/>
          </a:p>
        </p:txBody>
      </p:sp>
      <p:sp>
        <p:nvSpPr>
          <p:cNvPr id="9" name="Skaidrės numerio vietos rezervavimo ženklas 8">
            <a:extLst>
              <a:ext uri="{FF2B5EF4-FFF2-40B4-BE49-F238E27FC236}">
                <a16:creationId xmlns:a16="http://schemas.microsoft.com/office/drawing/2014/main" id="{94920453-FEAA-40B7-AB3C-6A427B7DD74A}"/>
              </a:ext>
            </a:extLst>
          </p:cNvPr>
          <p:cNvSpPr>
            <a:spLocks noGrp="1"/>
          </p:cNvSpPr>
          <p:nvPr>
            <p:ph type="sldNum" sz="quarter" idx="12"/>
          </p:nvPr>
        </p:nvSpPr>
        <p:spPr/>
        <p:txBody>
          <a:bodyPr/>
          <a:lstStyle/>
          <a:p>
            <a:fld id="{49886C45-5D28-43DC-8525-D846FCB7AC14}" type="slidenum">
              <a:rPr lang="lt-LT" smtClean="0"/>
              <a:t>‹#›</a:t>
            </a:fld>
            <a:endParaRPr lang="lt-LT"/>
          </a:p>
        </p:txBody>
      </p:sp>
    </p:spTree>
    <p:extLst>
      <p:ext uri="{BB962C8B-B14F-4D97-AF65-F5344CB8AC3E}">
        <p14:creationId xmlns:p14="http://schemas.microsoft.com/office/powerpoint/2010/main" val="4092560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CBFAC41A-CC66-41BB-B7AD-11AAA6C61847}"/>
              </a:ext>
            </a:extLst>
          </p:cNvPr>
          <p:cNvSpPr>
            <a:spLocks noGrp="1"/>
          </p:cNvSpPr>
          <p:nvPr>
            <p:ph type="title"/>
          </p:nvPr>
        </p:nvSpPr>
        <p:spPr/>
        <p:txBody>
          <a:bodyPr/>
          <a:lstStyle/>
          <a:p>
            <a:r>
              <a:rPr lang="lt-LT"/>
              <a:t>Spustelėję redaguokite stilių</a:t>
            </a:r>
          </a:p>
        </p:txBody>
      </p:sp>
      <p:sp>
        <p:nvSpPr>
          <p:cNvPr id="3" name="Datos vietos rezervavimo ženklas 2">
            <a:extLst>
              <a:ext uri="{FF2B5EF4-FFF2-40B4-BE49-F238E27FC236}">
                <a16:creationId xmlns:a16="http://schemas.microsoft.com/office/drawing/2014/main" id="{AF5CCDB7-2CF5-4C6E-9F06-B042B6A758E2}"/>
              </a:ext>
            </a:extLst>
          </p:cNvPr>
          <p:cNvSpPr>
            <a:spLocks noGrp="1"/>
          </p:cNvSpPr>
          <p:nvPr>
            <p:ph type="dt" sz="half" idx="10"/>
          </p:nvPr>
        </p:nvSpPr>
        <p:spPr/>
        <p:txBody>
          <a:bodyPr/>
          <a:lstStyle/>
          <a:p>
            <a:fld id="{733108F2-BE42-445E-B028-AE45002EB59F}" type="datetimeFigureOut">
              <a:rPr lang="lt-LT" smtClean="0"/>
              <a:t>2020-01-08</a:t>
            </a:fld>
            <a:endParaRPr lang="lt-LT"/>
          </a:p>
        </p:txBody>
      </p:sp>
      <p:sp>
        <p:nvSpPr>
          <p:cNvPr id="4" name="Poraštės vietos rezervavimo ženklas 3">
            <a:extLst>
              <a:ext uri="{FF2B5EF4-FFF2-40B4-BE49-F238E27FC236}">
                <a16:creationId xmlns:a16="http://schemas.microsoft.com/office/drawing/2014/main" id="{BA6A83EF-3857-485C-ADA9-058A248F8890}"/>
              </a:ext>
            </a:extLst>
          </p:cNvPr>
          <p:cNvSpPr>
            <a:spLocks noGrp="1"/>
          </p:cNvSpPr>
          <p:nvPr>
            <p:ph type="ftr" sz="quarter" idx="11"/>
          </p:nvPr>
        </p:nvSpPr>
        <p:spPr/>
        <p:txBody>
          <a:bodyPr/>
          <a:lstStyle/>
          <a:p>
            <a:endParaRPr lang="lt-LT"/>
          </a:p>
        </p:txBody>
      </p:sp>
      <p:sp>
        <p:nvSpPr>
          <p:cNvPr id="5" name="Skaidrės numerio vietos rezervavimo ženklas 4">
            <a:extLst>
              <a:ext uri="{FF2B5EF4-FFF2-40B4-BE49-F238E27FC236}">
                <a16:creationId xmlns:a16="http://schemas.microsoft.com/office/drawing/2014/main" id="{FD319A8A-2735-4C42-9095-5413977FEBEB}"/>
              </a:ext>
            </a:extLst>
          </p:cNvPr>
          <p:cNvSpPr>
            <a:spLocks noGrp="1"/>
          </p:cNvSpPr>
          <p:nvPr>
            <p:ph type="sldNum" sz="quarter" idx="12"/>
          </p:nvPr>
        </p:nvSpPr>
        <p:spPr/>
        <p:txBody>
          <a:bodyPr/>
          <a:lstStyle/>
          <a:p>
            <a:fld id="{49886C45-5D28-43DC-8525-D846FCB7AC14}" type="slidenum">
              <a:rPr lang="lt-LT" smtClean="0"/>
              <a:t>‹#›</a:t>
            </a:fld>
            <a:endParaRPr lang="lt-LT"/>
          </a:p>
        </p:txBody>
      </p:sp>
    </p:spTree>
    <p:extLst>
      <p:ext uri="{BB962C8B-B14F-4D97-AF65-F5344CB8AC3E}">
        <p14:creationId xmlns:p14="http://schemas.microsoft.com/office/powerpoint/2010/main" val="1473614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a:extLst>
              <a:ext uri="{FF2B5EF4-FFF2-40B4-BE49-F238E27FC236}">
                <a16:creationId xmlns:a16="http://schemas.microsoft.com/office/drawing/2014/main" id="{1098F6BB-57D4-4831-BCB3-3844F571EACB}"/>
              </a:ext>
            </a:extLst>
          </p:cNvPr>
          <p:cNvSpPr>
            <a:spLocks noGrp="1"/>
          </p:cNvSpPr>
          <p:nvPr>
            <p:ph type="dt" sz="half" idx="10"/>
          </p:nvPr>
        </p:nvSpPr>
        <p:spPr/>
        <p:txBody>
          <a:bodyPr/>
          <a:lstStyle/>
          <a:p>
            <a:fld id="{733108F2-BE42-445E-B028-AE45002EB59F}" type="datetimeFigureOut">
              <a:rPr lang="lt-LT" smtClean="0"/>
              <a:t>2020-01-08</a:t>
            </a:fld>
            <a:endParaRPr lang="lt-LT"/>
          </a:p>
        </p:txBody>
      </p:sp>
      <p:sp>
        <p:nvSpPr>
          <p:cNvPr id="3" name="Poraštės vietos rezervavimo ženklas 2">
            <a:extLst>
              <a:ext uri="{FF2B5EF4-FFF2-40B4-BE49-F238E27FC236}">
                <a16:creationId xmlns:a16="http://schemas.microsoft.com/office/drawing/2014/main" id="{B1E53EE5-1636-4110-BE3D-0ED21BBD4081}"/>
              </a:ext>
            </a:extLst>
          </p:cNvPr>
          <p:cNvSpPr>
            <a:spLocks noGrp="1"/>
          </p:cNvSpPr>
          <p:nvPr>
            <p:ph type="ftr" sz="quarter" idx="11"/>
          </p:nvPr>
        </p:nvSpPr>
        <p:spPr/>
        <p:txBody>
          <a:bodyPr/>
          <a:lstStyle/>
          <a:p>
            <a:endParaRPr lang="lt-LT"/>
          </a:p>
        </p:txBody>
      </p:sp>
      <p:sp>
        <p:nvSpPr>
          <p:cNvPr id="4" name="Skaidrės numerio vietos rezervavimo ženklas 3">
            <a:extLst>
              <a:ext uri="{FF2B5EF4-FFF2-40B4-BE49-F238E27FC236}">
                <a16:creationId xmlns:a16="http://schemas.microsoft.com/office/drawing/2014/main" id="{832B8440-BCC4-44B7-9947-F3D7949D34E2}"/>
              </a:ext>
            </a:extLst>
          </p:cNvPr>
          <p:cNvSpPr>
            <a:spLocks noGrp="1"/>
          </p:cNvSpPr>
          <p:nvPr>
            <p:ph type="sldNum" sz="quarter" idx="12"/>
          </p:nvPr>
        </p:nvSpPr>
        <p:spPr/>
        <p:txBody>
          <a:bodyPr/>
          <a:lstStyle/>
          <a:p>
            <a:fld id="{49886C45-5D28-43DC-8525-D846FCB7AC14}" type="slidenum">
              <a:rPr lang="lt-LT" smtClean="0"/>
              <a:t>‹#›</a:t>
            </a:fld>
            <a:endParaRPr lang="lt-LT"/>
          </a:p>
        </p:txBody>
      </p:sp>
    </p:spTree>
    <p:extLst>
      <p:ext uri="{BB962C8B-B14F-4D97-AF65-F5344CB8AC3E}">
        <p14:creationId xmlns:p14="http://schemas.microsoft.com/office/powerpoint/2010/main" val="4009635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6D85E6AA-C3B3-4916-BD2F-1AC22E32D64F}"/>
              </a:ext>
            </a:extLst>
          </p:cNvPr>
          <p:cNvSpPr>
            <a:spLocks noGrp="1"/>
          </p:cNvSpPr>
          <p:nvPr>
            <p:ph type="title"/>
          </p:nvPr>
        </p:nvSpPr>
        <p:spPr>
          <a:xfrm>
            <a:off x="839788" y="457200"/>
            <a:ext cx="3932237" cy="1600200"/>
          </a:xfrm>
        </p:spPr>
        <p:txBody>
          <a:bodyPr anchor="b"/>
          <a:lstStyle>
            <a:lvl1pPr>
              <a:defRPr sz="3200"/>
            </a:lvl1pPr>
          </a:lstStyle>
          <a:p>
            <a:r>
              <a:rPr lang="lt-LT"/>
              <a:t>Spustelėję redaguokite stilių</a:t>
            </a:r>
          </a:p>
        </p:txBody>
      </p:sp>
      <p:sp>
        <p:nvSpPr>
          <p:cNvPr id="3" name="Turinio vietos rezervavimo ženklas 2">
            <a:extLst>
              <a:ext uri="{FF2B5EF4-FFF2-40B4-BE49-F238E27FC236}">
                <a16:creationId xmlns:a16="http://schemas.microsoft.com/office/drawing/2014/main" id="{F69308CA-A9E0-4D66-8C24-1ECD53CCC3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Teksto vietos rezervavimo ženklas 3">
            <a:extLst>
              <a:ext uri="{FF2B5EF4-FFF2-40B4-BE49-F238E27FC236}">
                <a16:creationId xmlns:a16="http://schemas.microsoft.com/office/drawing/2014/main" id="{F55FFE8E-6878-4BE0-925C-5597A63EE3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Spustelėkite, kad galėtumėte redaguoti šablono teksto stilius</a:t>
            </a:r>
          </a:p>
        </p:txBody>
      </p:sp>
      <p:sp>
        <p:nvSpPr>
          <p:cNvPr id="5" name="Datos vietos rezervavimo ženklas 4">
            <a:extLst>
              <a:ext uri="{FF2B5EF4-FFF2-40B4-BE49-F238E27FC236}">
                <a16:creationId xmlns:a16="http://schemas.microsoft.com/office/drawing/2014/main" id="{1AD14CB7-73AA-47C6-ACB2-E16FECE9E134}"/>
              </a:ext>
            </a:extLst>
          </p:cNvPr>
          <p:cNvSpPr>
            <a:spLocks noGrp="1"/>
          </p:cNvSpPr>
          <p:nvPr>
            <p:ph type="dt" sz="half" idx="10"/>
          </p:nvPr>
        </p:nvSpPr>
        <p:spPr/>
        <p:txBody>
          <a:bodyPr/>
          <a:lstStyle/>
          <a:p>
            <a:fld id="{733108F2-BE42-445E-B028-AE45002EB59F}" type="datetimeFigureOut">
              <a:rPr lang="lt-LT" smtClean="0"/>
              <a:t>2020-01-08</a:t>
            </a:fld>
            <a:endParaRPr lang="lt-LT"/>
          </a:p>
        </p:txBody>
      </p:sp>
      <p:sp>
        <p:nvSpPr>
          <p:cNvPr id="6" name="Poraštės vietos rezervavimo ženklas 5">
            <a:extLst>
              <a:ext uri="{FF2B5EF4-FFF2-40B4-BE49-F238E27FC236}">
                <a16:creationId xmlns:a16="http://schemas.microsoft.com/office/drawing/2014/main" id="{2ADE84A6-BDDD-4D3A-94F4-91CB4A5A99D0}"/>
              </a:ext>
            </a:extLst>
          </p:cNvPr>
          <p:cNvSpPr>
            <a:spLocks noGrp="1"/>
          </p:cNvSpPr>
          <p:nvPr>
            <p:ph type="ftr" sz="quarter" idx="11"/>
          </p:nvPr>
        </p:nvSpPr>
        <p:spPr/>
        <p:txBody>
          <a:bodyPr/>
          <a:lstStyle/>
          <a:p>
            <a:endParaRPr lang="lt-LT"/>
          </a:p>
        </p:txBody>
      </p:sp>
      <p:sp>
        <p:nvSpPr>
          <p:cNvPr id="7" name="Skaidrės numerio vietos rezervavimo ženklas 6">
            <a:extLst>
              <a:ext uri="{FF2B5EF4-FFF2-40B4-BE49-F238E27FC236}">
                <a16:creationId xmlns:a16="http://schemas.microsoft.com/office/drawing/2014/main" id="{A3826611-DA3A-4E62-A60B-E382211BD214}"/>
              </a:ext>
            </a:extLst>
          </p:cNvPr>
          <p:cNvSpPr>
            <a:spLocks noGrp="1"/>
          </p:cNvSpPr>
          <p:nvPr>
            <p:ph type="sldNum" sz="quarter" idx="12"/>
          </p:nvPr>
        </p:nvSpPr>
        <p:spPr/>
        <p:txBody>
          <a:bodyPr/>
          <a:lstStyle/>
          <a:p>
            <a:fld id="{49886C45-5D28-43DC-8525-D846FCB7AC14}" type="slidenum">
              <a:rPr lang="lt-LT" smtClean="0"/>
              <a:t>‹#›</a:t>
            </a:fld>
            <a:endParaRPr lang="lt-LT"/>
          </a:p>
        </p:txBody>
      </p:sp>
    </p:spTree>
    <p:extLst>
      <p:ext uri="{BB962C8B-B14F-4D97-AF65-F5344CB8AC3E}">
        <p14:creationId xmlns:p14="http://schemas.microsoft.com/office/powerpoint/2010/main" val="1420591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E98B2811-E216-4C9E-AE37-9E748A31C1DC}"/>
              </a:ext>
            </a:extLst>
          </p:cNvPr>
          <p:cNvSpPr>
            <a:spLocks noGrp="1"/>
          </p:cNvSpPr>
          <p:nvPr>
            <p:ph type="title"/>
          </p:nvPr>
        </p:nvSpPr>
        <p:spPr>
          <a:xfrm>
            <a:off x="839788" y="457200"/>
            <a:ext cx="3932237" cy="1600200"/>
          </a:xfrm>
        </p:spPr>
        <p:txBody>
          <a:bodyPr anchor="b"/>
          <a:lstStyle>
            <a:lvl1pPr>
              <a:defRPr sz="3200"/>
            </a:lvl1pPr>
          </a:lstStyle>
          <a:p>
            <a:r>
              <a:rPr lang="lt-LT"/>
              <a:t>Spustelėję redaguokite stilių</a:t>
            </a:r>
          </a:p>
        </p:txBody>
      </p:sp>
      <p:sp>
        <p:nvSpPr>
          <p:cNvPr id="3" name="Paveikslėlio vietos rezervavimo ženklas 2">
            <a:extLst>
              <a:ext uri="{FF2B5EF4-FFF2-40B4-BE49-F238E27FC236}">
                <a16:creationId xmlns:a16="http://schemas.microsoft.com/office/drawing/2014/main" id="{126FBAC2-8C10-44A8-A9FB-97559C8C65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a:extLst>
              <a:ext uri="{FF2B5EF4-FFF2-40B4-BE49-F238E27FC236}">
                <a16:creationId xmlns:a16="http://schemas.microsoft.com/office/drawing/2014/main" id="{F54F5BD4-1202-42C9-B96B-955928A8C8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Spustelėkite, kad galėtumėte redaguoti šablono teksto stilius</a:t>
            </a:r>
          </a:p>
        </p:txBody>
      </p:sp>
      <p:sp>
        <p:nvSpPr>
          <p:cNvPr id="5" name="Datos vietos rezervavimo ženklas 4">
            <a:extLst>
              <a:ext uri="{FF2B5EF4-FFF2-40B4-BE49-F238E27FC236}">
                <a16:creationId xmlns:a16="http://schemas.microsoft.com/office/drawing/2014/main" id="{FE318D4C-314E-461B-AD2B-39DBEDD8FD3C}"/>
              </a:ext>
            </a:extLst>
          </p:cNvPr>
          <p:cNvSpPr>
            <a:spLocks noGrp="1"/>
          </p:cNvSpPr>
          <p:nvPr>
            <p:ph type="dt" sz="half" idx="10"/>
          </p:nvPr>
        </p:nvSpPr>
        <p:spPr/>
        <p:txBody>
          <a:bodyPr/>
          <a:lstStyle/>
          <a:p>
            <a:fld id="{733108F2-BE42-445E-B028-AE45002EB59F}" type="datetimeFigureOut">
              <a:rPr lang="lt-LT" smtClean="0"/>
              <a:t>2020-01-08</a:t>
            </a:fld>
            <a:endParaRPr lang="lt-LT"/>
          </a:p>
        </p:txBody>
      </p:sp>
      <p:sp>
        <p:nvSpPr>
          <p:cNvPr id="6" name="Poraštės vietos rezervavimo ženklas 5">
            <a:extLst>
              <a:ext uri="{FF2B5EF4-FFF2-40B4-BE49-F238E27FC236}">
                <a16:creationId xmlns:a16="http://schemas.microsoft.com/office/drawing/2014/main" id="{BA45CD27-3F78-406F-B611-4A4DA24BE201}"/>
              </a:ext>
            </a:extLst>
          </p:cNvPr>
          <p:cNvSpPr>
            <a:spLocks noGrp="1"/>
          </p:cNvSpPr>
          <p:nvPr>
            <p:ph type="ftr" sz="quarter" idx="11"/>
          </p:nvPr>
        </p:nvSpPr>
        <p:spPr/>
        <p:txBody>
          <a:bodyPr/>
          <a:lstStyle/>
          <a:p>
            <a:endParaRPr lang="lt-LT"/>
          </a:p>
        </p:txBody>
      </p:sp>
      <p:sp>
        <p:nvSpPr>
          <p:cNvPr id="7" name="Skaidrės numerio vietos rezervavimo ženklas 6">
            <a:extLst>
              <a:ext uri="{FF2B5EF4-FFF2-40B4-BE49-F238E27FC236}">
                <a16:creationId xmlns:a16="http://schemas.microsoft.com/office/drawing/2014/main" id="{11C2DE5F-D1EE-4E53-8608-8F4A3B06663A}"/>
              </a:ext>
            </a:extLst>
          </p:cNvPr>
          <p:cNvSpPr>
            <a:spLocks noGrp="1"/>
          </p:cNvSpPr>
          <p:nvPr>
            <p:ph type="sldNum" sz="quarter" idx="12"/>
          </p:nvPr>
        </p:nvSpPr>
        <p:spPr/>
        <p:txBody>
          <a:bodyPr/>
          <a:lstStyle/>
          <a:p>
            <a:fld id="{49886C45-5D28-43DC-8525-D846FCB7AC14}" type="slidenum">
              <a:rPr lang="lt-LT" smtClean="0"/>
              <a:t>‹#›</a:t>
            </a:fld>
            <a:endParaRPr lang="lt-LT"/>
          </a:p>
        </p:txBody>
      </p:sp>
    </p:spTree>
    <p:extLst>
      <p:ext uri="{BB962C8B-B14F-4D97-AF65-F5344CB8AC3E}">
        <p14:creationId xmlns:p14="http://schemas.microsoft.com/office/powerpoint/2010/main" val="985527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a:extLst>
              <a:ext uri="{FF2B5EF4-FFF2-40B4-BE49-F238E27FC236}">
                <a16:creationId xmlns:a16="http://schemas.microsoft.com/office/drawing/2014/main" id="{7644AB97-0E30-41A7-89B6-06E4253AD1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t-LT"/>
              <a:t>Spustelėję redaguokite stilių</a:t>
            </a:r>
          </a:p>
        </p:txBody>
      </p:sp>
      <p:sp>
        <p:nvSpPr>
          <p:cNvPr id="3" name="Teksto vietos rezervavimo ženklas 2">
            <a:extLst>
              <a:ext uri="{FF2B5EF4-FFF2-40B4-BE49-F238E27FC236}">
                <a16:creationId xmlns:a16="http://schemas.microsoft.com/office/drawing/2014/main" id="{EEC8047B-DBD0-4108-8264-A1D675F67A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A18780B2-2154-4307-B2D1-06C17AEDE6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3108F2-BE42-445E-B028-AE45002EB59F}" type="datetimeFigureOut">
              <a:rPr lang="lt-LT" smtClean="0"/>
              <a:t>2020-01-08</a:t>
            </a:fld>
            <a:endParaRPr lang="lt-LT"/>
          </a:p>
        </p:txBody>
      </p:sp>
      <p:sp>
        <p:nvSpPr>
          <p:cNvPr id="5" name="Poraštės vietos rezervavimo ženklas 4">
            <a:extLst>
              <a:ext uri="{FF2B5EF4-FFF2-40B4-BE49-F238E27FC236}">
                <a16:creationId xmlns:a16="http://schemas.microsoft.com/office/drawing/2014/main" id="{899F1993-DAAF-45EC-9A8F-0351528347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a:extLst>
              <a:ext uri="{FF2B5EF4-FFF2-40B4-BE49-F238E27FC236}">
                <a16:creationId xmlns:a16="http://schemas.microsoft.com/office/drawing/2014/main" id="{734E5FD3-6DA8-4F27-9D33-A904994F3A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886C45-5D28-43DC-8525-D846FCB7AC14}" type="slidenum">
              <a:rPr lang="lt-LT" smtClean="0"/>
              <a:t>‹#›</a:t>
            </a:fld>
            <a:endParaRPr lang="lt-LT"/>
          </a:p>
        </p:txBody>
      </p:sp>
    </p:spTree>
    <p:extLst>
      <p:ext uri="{BB962C8B-B14F-4D97-AF65-F5344CB8AC3E}">
        <p14:creationId xmlns:p14="http://schemas.microsoft.com/office/powerpoint/2010/main" val="2787918393"/>
      </p:ext>
    </p:extLst>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0">
              <a:srgbClr val="92D050"/>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57E07B61-643E-4EC8-A452-C60ACFD2CA53}"/>
              </a:ext>
            </a:extLst>
          </p:cNvPr>
          <p:cNvSpPr>
            <a:spLocks noGrp="1"/>
          </p:cNvSpPr>
          <p:nvPr>
            <p:ph type="ctrTitle"/>
          </p:nvPr>
        </p:nvSpPr>
        <p:spPr>
          <a:xfrm>
            <a:off x="146755" y="1375795"/>
            <a:ext cx="11898490" cy="2480552"/>
          </a:xfrm>
        </p:spPr>
        <p:txBody>
          <a:bodyPr>
            <a:noAutofit/>
          </a:bodyPr>
          <a:lstStyle/>
          <a:p>
            <a:pPr algn="ctr"/>
            <a:r>
              <a:rPr lang="lt-LT" sz="4800" dirty="0">
                <a:latin typeface="Times New Roman" panose="02020603050405020304" pitchFamily="18" charset="0"/>
                <a:cs typeface="Times New Roman" panose="02020603050405020304" pitchFamily="18" charset="0"/>
              </a:rPr>
              <a:t>Lopšelio/darželio ,,Ąžuoliukas“</a:t>
            </a:r>
            <a:br>
              <a:rPr lang="lt-LT" sz="4800" dirty="0">
                <a:latin typeface="Times New Roman" panose="02020603050405020304" pitchFamily="18" charset="0"/>
                <a:cs typeface="Times New Roman" panose="02020603050405020304" pitchFamily="18" charset="0"/>
              </a:rPr>
            </a:br>
            <a:r>
              <a:rPr lang="lt-LT" sz="4800" dirty="0">
                <a:latin typeface="Times New Roman" panose="02020603050405020304" pitchFamily="18" charset="0"/>
                <a:cs typeface="Times New Roman" panose="02020603050405020304" pitchFamily="18" charset="0"/>
              </a:rPr>
              <a:t>Mokinių profilaktinių sveikatos patikrinimų 2019</a:t>
            </a:r>
            <a:r>
              <a:rPr lang="en-US" sz="4800" dirty="0">
                <a:latin typeface="Times New Roman" panose="02020603050405020304" pitchFamily="18" charset="0"/>
                <a:cs typeface="Times New Roman" panose="02020603050405020304" pitchFamily="18" charset="0"/>
              </a:rPr>
              <a:t>/20</a:t>
            </a:r>
            <a:r>
              <a:rPr lang="lt-LT" sz="4800" dirty="0">
                <a:latin typeface="Times New Roman" panose="02020603050405020304" pitchFamily="18" charset="0"/>
                <a:cs typeface="Times New Roman" panose="02020603050405020304" pitchFamily="18" charset="0"/>
              </a:rPr>
              <a:t>20</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mokslo</a:t>
            </a:r>
            <a:r>
              <a:rPr lang="lt-LT" sz="4800" dirty="0">
                <a:latin typeface="Times New Roman" panose="02020603050405020304" pitchFamily="18" charset="0"/>
                <a:cs typeface="Times New Roman" panose="02020603050405020304" pitchFamily="18" charset="0"/>
              </a:rPr>
              <a:t> metų duomenų analizė</a:t>
            </a:r>
          </a:p>
        </p:txBody>
      </p:sp>
      <p:sp>
        <p:nvSpPr>
          <p:cNvPr id="3" name="Antrinis pavadinimas 2">
            <a:extLst>
              <a:ext uri="{FF2B5EF4-FFF2-40B4-BE49-F238E27FC236}">
                <a16:creationId xmlns:a16="http://schemas.microsoft.com/office/drawing/2014/main" id="{8AD89254-0B05-47C1-A51F-5C50B9DB3225}"/>
              </a:ext>
            </a:extLst>
          </p:cNvPr>
          <p:cNvSpPr>
            <a:spLocks noGrp="1"/>
          </p:cNvSpPr>
          <p:nvPr>
            <p:ph type="subTitle" idx="1"/>
          </p:nvPr>
        </p:nvSpPr>
        <p:spPr>
          <a:xfrm>
            <a:off x="3839051" y="6494528"/>
            <a:ext cx="4326294" cy="363472"/>
          </a:xfrm>
        </p:spPr>
        <p:txBody>
          <a:bodyPr>
            <a:normAutofit fontScale="92500" lnSpcReduction="10000"/>
          </a:bodyPr>
          <a:lstStyle/>
          <a:p>
            <a:pPr algn="ctr"/>
            <a:r>
              <a:rPr lang="lt-LT" b="1" dirty="0">
                <a:latin typeface="Times New Roman" panose="02020603050405020304" pitchFamily="18" charset="0"/>
                <a:cs typeface="Times New Roman" panose="02020603050405020304" pitchFamily="18" charset="0"/>
              </a:rPr>
              <a:t>Klaipėda, 2019</a:t>
            </a:r>
          </a:p>
        </p:txBody>
      </p:sp>
      <p:sp>
        <p:nvSpPr>
          <p:cNvPr id="4" name="TextBox 3">
            <a:extLst>
              <a:ext uri="{FF2B5EF4-FFF2-40B4-BE49-F238E27FC236}">
                <a16:creationId xmlns:a16="http://schemas.microsoft.com/office/drawing/2014/main" id="{E2DF92DC-7017-4882-97F0-A1B6714E846D}"/>
              </a:ext>
            </a:extLst>
          </p:cNvPr>
          <p:cNvSpPr txBox="1"/>
          <p:nvPr/>
        </p:nvSpPr>
        <p:spPr>
          <a:xfrm>
            <a:off x="8937073" y="6235370"/>
            <a:ext cx="3254927" cy="584775"/>
          </a:xfrm>
          <a:prstGeom prst="rect">
            <a:avLst/>
          </a:prstGeom>
          <a:noFill/>
        </p:spPr>
        <p:txBody>
          <a:bodyPr wrap="square" rtlCol="0">
            <a:spAutoFit/>
          </a:bodyPr>
          <a:lstStyle/>
          <a:p>
            <a:pPr algn="r"/>
            <a:r>
              <a:rPr lang="lt-LT" sz="1600" dirty="0">
                <a:latin typeface="Times New Roman" panose="02020603050405020304" pitchFamily="18" charset="0"/>
                <a:cs typeface="Times New Roman" panose="02020603050405020304" pitchFamily="18" charset="0"/>
              </a:rPr>
              <a:t>Skaidres parengė: VSP specialistė Agnė </a:t>
            </a:r>
            <a:r>
              <a:rPr lang="lt-LT" sz="1600" dirty="0" err="1">
                <a:latin typeface="Times New Roman" panose="02020603050405020304" pitchFamily="18" charset="0"/>
                <a:cs typeface="Times New Roman" panose="02020603050405020304" pitchFamily="18" charset="0"/>
              </a:rPr>
              <a:t>Girdauskaitė</a:t>
            </a:r>
            <a:endParaRPr lang="lt-LT"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25567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rgbClr val="92D050"/>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485D33E5-E1A9-4B04-AB27-644599AB995C}"/>
              </a:ext>
            </a:extLst>
          </p:cNvPr>
          <p:cNvSpPr>
            <a:spLocks noGrp="1"/>
          </p:cNvSpPr>
          <p:nvPr>
            <p:ph type="title"/>
          </p:nvPr>
        </p:nvSpPr>
        <p:spPr>
          <a:xfrm>
            <a:off x="905311" y="2848266"/>
            <a:ext cx="10515600" cy="1325563"/>
          </a:xfrm>
        </p:spPr>
        <p:txBody>
          <a:bodyPr>
            <a:normAutofit/>
          </a:bodyPr>
          <a:lstStyle/>
          <a:p>
            <a:pPr algn="ctr"/>
            <a:r>
              <a:rPr lang="lt-LT" sz="4000" b="1" dirty="0">
                <a:latin typeface="Times New Roman" panose="02020603050405020304" pitchFamily="18" charset="0"/>
                <a:cs typeface="Times New Roman" panose="02020603050405020304" pitchFamily="18" charset="0"/>
              </a:rPr>
              <a:t>Kūno masės indeksas </a:t>
            </a:r>
            <a:br>
              <a:rPr lang="lt-LT" sz="4000" b="1" dirty="0">
                <a:latin typeface="Times New Roman" panose="02020603050405020304" pitchFamily="18" charset="0"/>
                <a:cs typeface="Times New Roman" panose="02020603050405020304" pitchFamily="18" charset="0"/>
              </a:rPr>
            </a:br>
            <a:r>
              <a:rPr lang="lt-LT" sz="4000" b="1" dirty="0">
                <a:latin typeface="Times New Roman" panose="02020603050405020304" pitchFamily="18" charset="0"/>
                <a:cs typeface="Times New Roman" panose="02020603050405020304" pitchFamily="18" charset="0"/>
              </a:rPr>
              <a:t>(toliau – KMI)</a:t>
            </a:r>
          </a:p>
        </p:txBody>
      </p:sp>
    </p:spTree>
    <p:extLst>
      <p:ext uri="{BB962C8B-B14F-4D97-AF65-F5344CB8AC3E}">
        <p14:creationId xmlns:p14="http://schemas.microsoft.com/office/powerpoint/2010/main" val="2981557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rgbClr val="92D050"/>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18E792BC-FA04-4162-B6CA-A10EBD6D938B}"/>
              </a:ext>
            </a:extLst>
          </p:cNvPr>
          <p:cNvSpPr>
            <a:spLocks noGrp="1"/>
          </p:cNvSpPr>
          <p:nvPr>
            <p:ph type="title"/>
          </p:nvPr>
        </p:nvSpPr>
        <p:spPr/>
        <p:txBody>
          <a:bodyPr>
            <a:normAutofit/>
          </a:bodyPr>
          <a:lstStyle/>
          <a:p>
            <a:r>
              <a:rPr lang="lt-LT" dirty="0"/>
              <a:t>Pasitikrinusiųjų mokinių pasiskirstymas pagal KMI ir klasių grupes (proc.)</a:t>
            </a:r>
          </a:p>
        </p:txBody>
      </p:sp>
      <p:graphicFrame>
        <p:nvGraphicFramePr>
          <p:cNvPr id="15" name="Turinio vietos rezervavimo ženklas 3">
            <a:extLst>
              <a:ext uri="{FF2B5EF4-FFF2-40B4-BE49-F238E27FC236}">
                <a16:creationId xmlns:a16="http://schemas.microsoft.com/office/drawing/2014/main" id="{1E6EA9DE-BC9C-4E17-AE5A-85FF8C825349}"/>
              </a:ext>
            </a:extLst>
          </p:cNvPr>
          <p:cNvGraphicFramePr>
            <a:graphicFrameLocks noGrp="1"/>
          </p:cNvGraphicFramePr>
          <p:nvPr>
            <p:ph idx="1"/>
            <p:extLst>
              <p:ext uri="{D42A27DB-BD31-4B8C-83A1-F6EECF244321}">
                <p14:modId xmlns:p14="http://schemas.microsoft.com/office/powerpoint/2010/main" val="2819158935"/>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115877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rgbClr val="92D050"/>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BD3749E1-0F47-40A7-9907-18506CB8AEC9}"/>
              </a:ext>
            </a:extLst>
          </p:cNvPr>
          <p:cNvSpPr>
            <a:spLocks noGrp="1"/>
          </p:cNvSpPr>
          <p:nvPr>
            <p:ph type="title"/>
          </p:nvPr>
        </p:nvSpPr>
        <p:spPr>
          <a:xfrm>
            <a:off x="1106647" y="3024435"/>
            <a:ext cx="10515600" cy="1325563"/>
          </a:xfrm>
        </p:spPr>
        <p:txBody>
          <a:bodyPr>
            <a:normAutofit/>
          </a:bodyPr>
          <a:lstStyle/>
          <a:p>
            <a:pPr algn="ctr"/>
            <a:r>
              <a:rPr lang="lt-LT" sz="4000" b="1" dirty="0">
                <a:latin typeface="Times New Roman" panose="02020603050405020304" pitchFamily="18" charset="0"/>
                <a:cs typeface="Times New Roman" panose="02020603050405020304" pitchFamily="18" charset="0"/>
              </a:rPr>
              <a:t>Fizinio lavinimo grupės</a:t>
            </a:r>
          </a:p>
        </p:txBody>
      </p:sp>
    </p:spTree>
    <p:extLst>
      <p:ext uri="{BB962C8B-B14F-4D97-AF65-F5344CB8AC3E}">
        <p14:creationId xmlns:p14="http://schemas.microsoft.com/office/powerpoint/2010/main" val="30616081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rgbClr val="92D050"/>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D56A14E8-483D-4D56-A596-8DB098E0A9F8}"/>
              </a:ext>
            </a:extLst>
          </p:cNvPr>
          <p:cNvSpPr>
            <a:spLocks noGrp="1"/>
          </p:cNvSpPr>
          <p:nvPr>
            <p:ph type="title"/>
          </p:nvPr>
        </p:nvSpPr>
        <p:spPr/>
        <p:txBody>
          <a:bodyPr>
            <a:normAutofit/>
          </a:bodyPr>
          <a:lstStyle/>
          <a:p>
            <a:r>
              <a:rPr lang="lt-LT" dirty="0"/>
              <a:t>Pasitikrinusiųjų mokinių pasiskirstymas pagal fizinio lavinimo ir klasių grupes (proc.)</a:t>
            </a:r>
          </a:p>
        </p:txBody>
      </p:sp>
      <p:graphicFrame>
        <p:nvGraphicFramePr>
          <p:cNvPr id="10" name="Turinio vietos rezervavimo ženklas 3">
            <a:extLst>
              <a:ext uri="{FF2B5EF4-FFF2-40B4-BE49-F238E27FC236}">
                <a16:creationId xmlns:a16="http://schemas.microsoft.com/office/drawing/2014/main" id="{F3024882-80B7-42B6-9DB0-D2D21C86A048}"/>
              </a:ext>
            </a:extLst>
          </p:cNvPr>
          <p:cNvGraphicFramePr>
            <a:graphicFrameLocks noGrp="1"/>
          </p:cNvGraphicFramePr>
          <p:nvPr>
            <p:ph idx="1"/>
            <p:extLst>
              <p:ext uri="{D42A27DB-BD31-4B8C-83A1-F6EECF244321}">
                <p14:modId xmlns:p14="http://schemas.microsoft.com/office/powerpoint/2010/main" val="1255425610"/>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132185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rgbClr val="92D050"/>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25C92E62-B11F-49B8-9F1C-3E6E0F08D1DE}"/>
              </a:ext>
            </a:extLst>
          </p:cNvPr>
          <p:cNvSpPr>
            <a:spLocks noGrp="1"/>
          </p:cNvSpPr>
          <p:nvPr>
            <p:ph type="title"/>
          </p:nvPr>
        </p:nvSpPr>
        <p:spPr/>
        <p:txBody>
          <a:bodyPr>
            <a:normAutofit fontScale="90000"/>
          </a:bodyPr>
          <a:lstStyle/>
          <a:p>
            <a:r>
              <a:rPr lang="lt-LT" dirty="0"/>
              <a:t>Mokinių pasiskirstymas pagal</a:t>
            </a:r>
            <a:r>
              <a:rPr lang="en-US" dirty="0"/>
              <a:t> HAN, NHA</a:t>
            </a:r>
            <a:r>
              <a:rPr lang="lt-LT" dirty="0"/>
              <a:t>, HAK (proc.)</a:t>
            </a:r>
            <a:br>
              <a:rPr lang="lt-LT" dirty="0"/>
            </a:br>
            <a:endParaRPr lang="lt-LT" dirty="0"/>
          </a:p>
        </p:txBody>
      </p:sp>
      <p:graphicFrame>
        <p:nvGraphicFramePr>
          <p:cNvPr id="7" name="Turinio vietos rezervavimo ženklas 6">
            <a:extLst>
              <a:ext uri="{FF2B5EF4-FFF2-40B4-BE49-F238E27FC236}">
                <a16:creationId xmlns:a16="http://schemas.microsoft.com/office/drawing/2014/main" id="{C1B2B4A3-1296-480C-9727-8B4E868C5274}"/>
              </a:ext>
            </a:extLst>
          </p:cNvPr>
          <p:cNvGraphicFramePr>
            <a:graphicFrameLocks noGrp="1"/>
          </p:cNvGraphicFramePr>
          <p:nvPr>
            <p:ph idx="1"/>
            <p:extLst>
              <p:ext uri="{D42A27DB-BD31-4B8C-83A1-F6EECF244321}">
                <p14:modId xmlns:p14="http://schemas.microsoft.com/office/powerpoint/2010/main" val="4086972349"/>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059201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rgbClr val="92D050"/>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B6AC2BDC-50E0-4EB8-B216-0E204C9CAC6F}"/>
              </a:ext>
            </a:extLst>
          </p:cNvPr>
          <p:cNvSpPr>
            <a:spLocks noGrp="1"/>
          </p:cNvSpPr>
          <p:nvPr>
            <p:ph type="title"/>
          </p:nvPr>
        </p:nvSpPr>
        <p:spPr>
          <a:xfrm>
            <a:off x="1618865" y="2703621"/>
            <a:ext cx="10058400" cy="1450757"/>
          </a:xfrm>
        </p:spPr>
        <p:txBody>
          <a:bodyPr>
            <a:normAutofit/>
          </a:bodyPr>
          <a:lstStyle/>
          <a:p>
            <a:pPr algn="ctr"/>
            <a:r>
              <a:rPr lang="lt-LT" sz="4000" b="1" dirty="0">
                <a:latin typeface="Times New Roman" panose="02020603050405020304" pitchFamily="18" charset="0"/>
                <a:cs typeface="Times New Roman" panose="02020603050405020304" pitchFamily="18" charset="0"/>
              </a:rPr>
              <a:t>Sveikatos sutrikimai ir ligos </a:t>
            </a:r>
          </a:p>
        </p:txBody>
      </p:sp>
    </p:spTree>
    <p:extLst>
      <p:ext uri="{BB962C8B-B14F-4D97-AF65-F5344CB8AC3E}">
        <p14:creationId xmlns:p14="http://schemas.microsoft.com/office/powerpoint/2010/main" val="562452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gradFill>
          <a:gsLst>
            <a:gs pos="0">
              <a:srgbClr val="92D050"/>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1E205AB0-7943-4F8E-8D9B-291A02B8E4FA}"/>
              </a:ext>
            </a:extLst>
          </p:cNvPr>
          <p:cNvSpPr>
            <a:spLocks noGrp="1"/>
          </p:cNvSpPr>
          <p:nvPr>
            <p:ph type="title"/>
          </p:nvPr>
        </p:nvSpPr>
        <p:spPr>
          <a:xfrm>
            <a:off x="2602353" y="115063"/>
            <a:ext cx="8672106" cy="959593"/>
          </a:xfrm>
        </p:spPr>
        <p:txBody>
          <a:bodyPr>
            <a:normAutofit fontScale="90000"/>
          </a:bodyPr>
          <a:lstStyle/>
          <a:p>
            <a:r>
              <a:rPr lang="lt-LT" dirty="0">
                <a:latin typeface="Times New Roman" panose="02020603050405020304" pitchFamily="18" charset="0"/>
                <a:cs typeface="Times New Roman" panose="02020603050405020304" pitchFamily="18" charset="0"/>
              </a:rPr>
              <a:t>Vaikų skaičius su tam tikromis ligomis ir sutrikimais (proc.)</a:t>
            </a:r>
          </a:p>
        </p:txBody>
      </p:sp>
      <p:graphicFrame>
        <p:nvGraphicFramePr>
          <p:cNvPr id="4" name="Turinio vietos rezervavimo ženklas 3">
            <a:extLst>
              <a:ext uri="{FF2B5EF4-FFF2-40B4-BE49-F238E27FC236}">
                <a16:creationId xmlns:a16="http://schemas.microsoft.com/office/drawing/2014/main" id="{75E3EB16-5D96-4F3D-8C25-F3E88087CB56}"/>
              </a:ext>
            </a:extLst>
          </p:cNvPr>
          <p:cNvGraphicFramePr>
            <a:graphicFrameLocks noGrp="1"/>
          </p:cNvGraphicFramePr>
          <p:nvPr>
            <p:ph idx="1"/>
            <p:extLst>
              <p:ext uri="{D42A27DB-BD31-4B8C-83A1-F6EECF244321}">
                <p14:modId xmlns:p14="http://schemas.microsoft.com/office/powerpoint/2010/main" val="3438709541"/>
              </p:ext>
            </p:extLst>
          </p:nvPr>
        </p:nvGraphicFramePr>
        <p:xfrm>
          <a:off x="-273377" y="1417163"/>
          <a:ext cx="11255604" cy="455943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716377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rgbClr val="92D050"/>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7A05D15E-C92D-4761-BC6D-F6D45985CDD2}"/>
              </a:ext>
            </a:extLst>
          </p:cNvPr>
          <p:cNvSpPr>
            <a:spLocks noGrp="1"/>
          </p:cNvSpPr>
          <p:nvPr>
            <p:ph type="title"/>
          </p:nvPr>
        </p:nvSpPr>
        <p:spPr>
          <a:xfrm>
            <a:off x="1712600" y="2507309"/>
            <a:ext cx="8911687" cy="1280890"/>
          </a:xfrm>
        </p:spPr>
        <p:txBody>
          <a:bodyPr>
            <a:normAutofit fontScale="90000"/>
          </a:bodyPr>
          <a:lstStyle/>
          <a:p>
            <a:pPr algn="ctr"/>
            <a:r>
              <a:rPr lang="lt-LT" b="1" dirty="0">
                <a:latin typeface="Times New Roman" panose="02020603050405020304" pitchFamily="18" charset="0"/>
                <a:cs typeface="Times New Roman" panose="02020603050405020304" pitchFamily="18" charset="0"/>
              </a:rPr>
              <a:t>DOMINUOJANTYS SVEIKATOS SUTRIKIMAI VISAME DARŽELYJE</a:t>
            </a:r>
          </a:p>
        </p:txBody>
      </p:sp>
    </p:spTree>
    <p:extLst>
      <p:ext uri="{BB962C8B-B14F-4D97-AF65-F5344CB8AC3E}">
        <p14:creationId xmlns:p14="http://schemas.microsoft.com/office/powerpoint/2010/main" val="4869516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rgbClr val="92D050"/>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4C264BC5-D198-41B6-BD14-5BEA2CEA924C}"/>
              </a:ext>
            </a:extLst>
          </p:cNvPr>
          <p:cNvSpPr>
            <a:spLocks noGrp="1"/>
          </p:cNvSpPr>
          <p:nvPr>
            <p:ph type="title"/>
          </p:nvPr>
        </p:nvSpPr>
        <p:spPr>
          <a:xfrm>
            <a:off x="896112" y="1978243"/>
            <a:ext cx="10058400" cy="1450757"/>
          </a:xfrm>
        </p:spPr>
        <p:txBody>
          <a:bodyPr/>
          <a:lstStyle/>
          <a:p>
            <a:pPr algn="ctr"/>
            <a:r>
              <a:rPr lang="lt-LT" b="1" dirty="0">
                <a:latin typeface="Times New Roman" panose="02020603050405020304" pitchFamily="18" charset="0"/>
                <a:cs typeface="Times New Roman" panose="02020603050405020304" pitchFamily="18" charset="0"/>
              </a:rPr>
              <a:t>REGOS SUTRIKIMAI</a:t>
            </a:r>
          </a:p>
        </p:txBody>
      </p:sp>
    </p:spTree>
    <p:extLst>
      <p:ext uri="{BB962C8B-B14F-4D97-AF65-F5344CB8AC3E}">
        <p14:creationId xmlns:p14="http://schemas.microsoft.com/office/powerpoint/2010/main" val="28056550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rgbClr val="92D050"/>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59D69241-FC40-4A6C-8278-AB3B88F81146}"/>
              </a:ext>
            </a:extLst>
          </p:cNvPr>
          <p:cNvSpPr>
            <a:spLocks noGrp="1"/>
          </p:cNvSpPr>
          <p:nvPr>
            <p:ph type="title"/>
          </p:nvPr>
        </p:nvSpPr>
        <p:spPr/>
        <p:txBody>
          <a:bodyPr/>
          <a:lstStyle/>
          <a:p>
            <a:pPr algn="ctr"/>
            <a:r>
              <a:rPr lang="lt-LT" dirty="0"/>
              <a:t>Regos sutrikimų struktūra (proc.)</a:t>
            </a:r>
          </a:p>
        </p:txBody>
      </p:sp>
      <p:graphicFrame>
        <p:nvGraphicFramePr>
          <p:cNvPr id="9" name="Turinio vietos rezervavimo ženklas 8">
            <a:extLst>
              <a:ext uri="{FF2B5EF4-FFF2-40B4-BE49-F238E27FC236}">
                <a16:creationId xmlns:a16="http://schemas.microsoft.com/office/drawing/2014/main" id="{640156EF-042A-4BD4-8A29-D2107D5556C0}"/>
              </a:ext>
            </a:extLst>
          </p:cNvPr>
          <p:cNvGraphicFramePr>
            <a:graphicFrameLocks noGrp="1"/>
          </p:cNvGraphicFramePr>
          <p:nvPr>
            <p:ph idx="1"/>
            <p:extLst>
              <p:ext uri="{D42A27DB-BD31-4B8C-83A1-F6EECF244321}">
                <p14:modId xmlns:p14="http://schemas.microsoft.com/office/powerpoint/2010/main" val="3846171155"/>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79156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rgbClr val="92D050"/>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22B9797D-D6B1-45A4-8342-95D6650AAEDD}"/>
              </a:ext>
            </a:extLst>
          </p:cNvPr>
          <p:cNvSpPr>
            <a:spLocks noGrp="1"/>
          </p:cNvSpPr>
          <p:nvPr>
            <p:ph type="title"/>
          </p:nvPr>
        </p:nvSpPr>
        <p:spPr/>
        <p:txBody>
          <a:bodyPr/>
          <a:lstStyle/>
          <a:p>
            <a:r>
              <a:rPr lang="lt-LT" dirty="0"/>
              <a:t>A</a:t>
            </a:r>
            <a:r>
              <a:rPr lang="lt-LT"/>
              <a:t>nalizės </a:t>
            </a:r>
            <a:r>
              <a:rPr lang="lt-LT" dirty="0"/>
              <a:t>aprašymas (1)</a:t>
            </a:r>
          </a:p>
        </p:txBody>
      </p:sp>
      <p:sp>
        <p:nvSpPr>
          <p:cNvPr id="3" name="Turinio vietos rezervavimo ženklas 2">
            <a:extLst>
              <a:ext uri="{FF2B5EF4-FFF2-40B4-BE49-F238E27FC236}">
                <a16:creationId xmlns:a16="http://schemas.microsoft.com/office/drawing/2014/main" id="{E11478B3-2F0D-493A-9AA9-89C1455FE68A}"/>
              </a:ext>
            </a:extLst>
          </p:cNvPr>
          <p:cNvSpPr>
            <a:spLocks noGrp="1"/>
          </p:cNvSpPr>
          <p:nvPr>
            <p:ph idx="1"/>
          </p:nvPr>
        </p:nvSpPr>
        <p:spPr/>
        <p:txBody>
          <a:bodyPr>
            <a:normAutofit/>
          </a:bodyPr>
          <a:lstStyle/>
          <a:p>
            <a:r>
              <a:rPr lang="lt-LT" dirty="0"/>
              <a:t>Duomenys apie mokinių sveikatos būklę gaunami iš statistinės apskaitos formos Nr. 027-1/a „Vaiko sveikatos pažymėjimas“ (toliau – Vaiko sveikatos pažymėjimas), patvirtintos Lietuvos Respublikos sveikatos apsaugos ministro 2004 m. gruodžio 24 d. įsakymu Nr. V-951 „Dėl statistinės apskaitos formos Nr. 027-1/a „Vaiko sveikatos pažymėjimas“ patvirtinimo” (Žin., 2005, Nr. 3-38). </a:t>
            </a:r>
          </a:p>
          <a:p>
            <a:pPr lvl="0" fontAlgn="base">
              <a:spcAft>
                <a:spcPct val="0"/>
              </a:spcAft>
              <a:buFont typeface="Arial" charset="0"/>
              <a:buChar char="•"/>
            </a:pPr>
            <a:r>
              <a:rPr lang="lt-LT" altLang="lt-LT" dirty="0">
                <a:solidFill>
                  <a:prstClr val="black"/>
                </a:solidFill>
                <a:latin typeface="Times New Roman" pitchFamily="18" charset="0"/>
                <a:cs typeface="Times New Roman" pitchFamily="18" charset="0"/>
              </a:rPr>
              <a:t>Kasmet šeimos gydytojo užpildytas Vaiko sveikatos pažymėjimas </a:t>
            </a:r>
            <a:r>
              <a:rPr lang="en-US" altLang="lt-LT" dirty="0" err="1">
                <a:solidFill>
                  <a:prstClr val="black"/>
                </a:solidFill>
                <a:latin typeface="Times New Roman" pitchFamily="18" charset="0"/>
                <a:cs typeface="Times New Roman" pitchFamily="18" charset="0"/>
              </a:rPr>
              <a:t>turi</a:t>
            </a:r>
            <a:r>
              <a:rPr lang="en-US" altLang="lt-LT" dirty="0">
                <a:solidFill>
                  <a:prstClr val="black"/>
                </a:solidFill>
                <a:latin typeface="Times New Roman" pitchFamily="18" charset="0"/>
                <a:cs typeface="Times New Roman" pitchFamily="18" charset="0"/>
              </a:rPr>
              <a:t> b</a:t>
            </a:r>
            <a:r>
              <a:rPr lang="lt-LT" altLang="lt-LT" dirty="0" err="1">
                <a:solidFill>
                  <a:prstClr val="black"/>
                </a:solidFill>
                <a:latin typeface="Times New Roman" pitchFamily="18" charset="0"/>
                <a:cs typeface="Times New Roman" pitchFamily="18" charset="0"/>
              </a:rPr>
              <a:t>ūti</a:t>
            </a:r>
            <a:r>
              <a:rPr lang="lt-LT" altLang="lt-LT" dirty="0">
                <a:solidFill>
                  <a:prstClr val="black"/>
                </a:solidFill>
                <a:latin typeface="Times New Roman" pitchFamily="18" charset="0"/>
                <a:cs typeface="Times New Roman" pitchFamily="18" charset="0"/>
              </a:rPr>
              <a:t> pristatomas į </a:t>
            </a:r>
            <a:r>
              <a:rPr lang="en-US" altLang="lt-LT" dirty="0" err="1">
                <a:solidFill>
                  <a:prstClr val="black"/>
                </a:solidFill>
                <a:latin typeface="Times New Roman" pitchFamily="18" charset="0"/>
                <a:cs typeface="Times New Roman" pitchFamily="18" charset="0"/>
              </a:rPr>
              <a:t>ikimokyklinio</a:t>
            </a:r>
            <a:r>
              <a:rPr lang="en-US" altLang="lt-LT" dirty="0">
                <a:solidFill>
                  <a:prstClr val="black"/>
                </a:solidFill>
                <a:latin typeface="Times New Roman" pitchFamily="18" charset="0"/>
                <a:cs typeface="Times New Roman" pitchFamily="18" charset="0"/>
              </a:rPr>
              <a:t> </a:t>
            </a:r>
            <a:r>
              <a:rPr lang="en-US" altLang="lt-LT" dirty="0" err="1">
                <a:solidFill>
                  <a:prstClr val="black"/>
                </a:solidFill>
                <a:latin typeface="Times New Roman" pitchFamily="18" charset="0"/>
                <a:cs typeface="Times New Roman" pitchFamily="18" charset="0"/>
              </a:rPr>
              <a:t>ir</a:t>
            </a:r>
            <a:r>
              <a:rPr lang="en-US" altLang="lt-LT" dirty="0">
                <a:solidFill>
                  <a:prstClr val="black"/>
                </a:solidFill>
                <a:latin typeface="Times New Roman" pitchFamily="18" charset="0"/>
                <a:cs typeface="Times New Roman" pitchFamily="18" charset="0"/>
              </a:rPr>
              <a:t> (</a:t>
            </a:r>
            <a:r>
              <a:rPr lang="en-US" altLang="lt-LT" dirty="0" err="1">
                <a:solidFill>
                  <a:prstClr val="black"/>
                </a:solidFill>
                <a:latin typeface="Times New Roman" pitchFamily="18" charset="0"/>
                <a:cs typeface="Times New Roman" pitchFamily="18" charset="0"/>
              </a:rPr>
              <a:t>ar</a:t>
            </a:r>
            <a:r>
              <a:rPr lang="en-US" altLang="lt-LT" dirty="0">
                <a:solidFill>
                  <a:prstClr val="black"/>
                </a:solidFill>
                <a:latin typeface="Times New Roman" pitchFamily="18" charset="0"/>
                <a:cs typeface="Times New Roman" pitchFamily="18" charset="0"/>
              </a:rPr>
              <a:t>) </a:t>
            </a:r>
            <a:r>
              <a:rPr lang="en-US" altLang="lt-LT" dirty="0" err="1">
                <a:solidFill>
                  <a:prstClr val="black"/>
                </a:solidFill>
                <a:latin typeface="Times New Roman" pitchFamily="18" charset="0"/>
                <a:cs typeface="Times New Roman" pitchFamily="18" charset="0"/>
              </a:rPr>
              <a:t>prie</a:t>
            </a:r>
            <a:r>
              <a:rPr lang="lt-LT" altLang="lt-LT" dirty="0">
                <a:solidFill>
                  <a:prstClr val="black"/>
                </a:solidFill>
                <a:latin typeface="Times New Roman" pitchFamily="18" charset="0"/>
                <a:cs typeface="Times New Roman" pitchFamily="18" charset="0"/>
              </a:rPr>
              <a:t>š</a:t>
            </a:r>
            <a:r>
              <a:rPr lang="en-US" altLang="lt-LT" dirty="0" err="1">
                <a:solidFill>
                  <a:prstClr val="black"/>
                </a:solidFill>
                <a:latin typeface="Times New Roman" pitchFamily="18" charset="0"/>
                <a:cs typeface="Times New Roman" pitchFamily="18" charset="0"/>
              </a:rPr>
              <a:t>mokyklinio</a:t>
            </a:r>
            <a:r>
              <a:rPr lang="en-US" altLang="lt-LT" dirty="0">
                <a:solidFill>
                  <a:prstClr val="black"/>
                </a:solidFill>
                <a:latin typeface="Times New Roman" pitchFamily="18" charset="0"/>
                <a:cs typeface="Times New Roman" pitchFamily="18" charset="0"/>
              </a:rPr>
              <a:t> </a:t>
            </a:r>
            <a:r>
              <a:rPr lang="en-US" altLang="lt-LT" dirty="0" err="1">
                <a:solidFill>
                  <a:prstClr val="black"/>
                </a:solidFill>
                <a:latin typeface="Times New Roman" pitchFamily="18" charset="0"/>
                <a:cs typeface="Times New Roman" pitchFamily="18" charset="0"/>
              </a:rPr>
              <a:t>ugdymo</a:t>
            </a:r>
            <a:r>
              <a:rPr lang="en-US" altLang="lt-LT" dirty="0">
                <a:solidFill>
                  <a:prstClr val="black"/>
                </a:solidFill>
                <a:latin typeface="Times New Roman" pitchFamily="18" charset="0"/>
                <a:cs typeface="Times New Roman" pitchFamily="18" charset="0"/>
              </a:rPr>
              <a:t> </a:t>
            </a:r>
            <a:r>
              <a:rPr lang="lt-LT" altLang="lt-LT" dirty="0">
                <a:solidFill>
                  <a:prstClr val="black"/>
                </a:solidFill>
                <a:latin typeface="Times New Roman" pitchFamily="18" charset="0"/>
                <a:cs typeface="Times New Roman" pitchFamily="18" charset="0"/>
              </a:rPr>
              <a:t>programas vykdančią įstaigą iki rugsėjo 15d.</a:t>
            </a:r>
          </a:p>
          <a:p>
            <a:pPr marL="0" indent="0">
              <a:buNone/>
            </a:pPr>
            <a:endParaRPr lang="lt-LT" dirty="0"/>
          </a:p>
        </p:txBody>
      </p:sp>
    </p:spTree>
    <p:extLst>
      <p:ext uri="{BB962C8B-B14F-4D97-AF65-F5344CB8AC3E}">
        <p14:creationId xmlns:p14="http://schemas.microsoft.com/office/powerpoint/2010/main" val="10456644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rgbClr val="92D050"/>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0CFA5BE7-D420-42AF-ACBE-2BFC9B9D6F8C}"/>
              </a:ext>
            </a:extLst>
          </p:cNvPr>
          <p:cNvSpPr>
            <a:spLocks noGrp="1"/>
          </p:cNvSpPr>
          <p:nvPr>
            <p:ph type="title"/>
          </p:nvPr>
        </p:nvSpPr>
        <p:spPr>
          <a:xfrm>
            <a:off x="1168138" y="145167"/>
            <a:ext cx="10756769" cy="1372548"/>
          </a:xfrm>
        </p:spPr>
        <p:txBody>
          <a:bodyPr>
            <a:normAutofit/>
          </a:bodyPr>
          <a:lstStyle/>
          <a:p>
            <a:r>
              <a:rPr lang="lt-LT" dirty="0"/>
              <a:t>Regos sutrikimų struktūra pagal amžiaus grupes (proc.)</a:t>
            </a:r>
          </a:p>
        </p:txBody>
      </p:sp>
      <p:graphicFrame>
        <p:nvGraphicFramePr>
          <p:cNvPr id="9" name="Turinio vietos rezervavimo ženklas 8">
            <a:extLst>
              <a:ext uri="{FF2B5EF4-FFF2-40B4-BE49-F238E27FC236}">
                <a16:creationId xmlns:a16="http://schemas.microsoft.com/office/drawing/2014/main" id="{4C531947-C351-4B76-BBCD-1A837B76DF82}"/>
              </a:ext>
            </a:extLst>
          </p:cNvPr>
          <p:cNvGraphicFramePr>
            <a:graphicFrameLocks noGrp="1"/>
          </p:cNvGraphicFramePr>
          <p:nvPr>
            <p:ph idx="1"/>
            <p:extLst>
              <p:ext uri="{D42A27DB-BD31-4B8C-83A1-F6EECF244321}">
                <p14:modId xmlns:p14="http://schemas.microsoft.com/office/powerpoint/2010/main" val="3040351619"/>
              </p:ext>
            </p:extLst>
          </p:nvPr>
        </p:nvGraphicFramePr>
        <p:xfrm>
          <a:off x="1676400" y="1655942"/>
          <a:ext cx="10515600" cy="482027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092896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rgbClr val="92D050"/>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BB66CFB6-F8B0-4001-A9C6-F3E711206E45}"/>
              </a:ext>
            </a:extLst>
          </p:cNvPr>
          <p:cNvSpPr>
            <a:spLocks noGrp="1"/>
          </p:cNvSpPr>
          <p:nvPr>
            <p:ph type="title"/>
          </p:nvPr>
        </p:nvSpPr>
        <p:spPr>
          <a:xfrm>
            <a:off x="1066800" y="137174"/>
            <a:ext cx="10058400" cy="1450757"/>
          </a:xfrm>
        </p:spPr>
        <p:txBody>
          <a:bodyPr>
            <a:normAutofit fontScale="90000"/>
          </a:bodyPr>
          <a:lstStyle/>
          <a:p>
            <a:pPr algn="ctr"/>
            <a:r>
              <a:rPr lang="lt-LT" dirty="0">
                <a:latin typeface="Times New Roman" panose="02020603050405020304" pitchFamily="18" charset="0"/>
                <a:cs typeface="Times New Roman" panose="02020603050405020304" pitchFamily="18" charset="0"/>
              </a:rPr>
              <a:t>Simptomai, pakitimai ir nenormalūs klinikiniai bei laboratoriniai radiniai - struktūra:</a:t>
            </a:r>
            <a:br>
              <a:rPr lang="lt-LT" dirty="0">
                <a:latin typeface="Times New Roman" panose="02020603050405020304" pitchFamily="18" charset="0"/>
                <a:cs typeface="Times New Roman" panose="02020603050405020304" pitchFamily="18" charset="0"/>
              </a:rPr>
            </a:br>
            <a:endParaRPr lang="lt-LT" dirty="0">
              <a:latin typeface="Times New Roman" panose="02020603050405020304" pitchFamily="18" charset="0"/>
              <a:cs typeface="Times New Roman" panose="02020603050405020304" pitchFamily="18" charset="0"/>
            </a:endParaRPr>
          </a:p>
        </p:txBody>
      </p:sp>
      <p:graphicFrame>
        <p:nvGraphicFramePr>
          <p:cNvPr id="4" name="Diagrama 3">
            <a:extLst>
              <a:ext uri="{FF2B5EF4-FFF2-40B4-BE49-F238E27FC236}">
                <a16:creationId xmlns:a16="http://schemas.microsoft.com/office/drawing/2014/main" id="{E7DE1BC3-C87D-4AE1-AFCD-1B25878311FE}"/>
              </a:ext>
            </a:extLst>
          </p:cNvPr>
          <p:cNvGraphicFramePr>
            <a:graphicFrameLocks/>
          </p:cNvGraphicFramePr>
          <p:nvPr>
            <p:extLst>
              <p:ext uri="{D42A27DB-BD31-4B8C-83A1-F6EECF244321}">
                <p14:modId xmlns:p14="http://schemas.microsoft.com/office/powerpoint/2010/main" val="2706562307"/>
              </p:ext>
            </p:extLst>
          </p:nvPr>
        </p:nvGraphicFramePr>
        <p:xfrm>
          <a:off x="3365369" y="1950376"/>
          <a:ext cx="6834433" cy="404507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465622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0">
              <a:srgbClr val="92D050"/>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EB42F1CA-D326-4882-80D5-C4AA1F6A4DA2}"/>
              </a:ext>
            </a:extLst>
          </p:cNvPr>
          <p:cNvSpPr>
            <a:spLocks noGrp="1"/>
          </p:cNvSpPr>
          <p:nvPr>
            <p:ph type="title"/>
          </p:nvPr>
        </p:nvSpPr>
        <p:spPr>
          <a:xfrm>
            <a:off x="2045892" y="471340"/>
            <a:ext cx="8911687" cy="1280890"/>
          </a:xfrm>
        </p:spPr>
        <p:txBody>
          <a:bodyPr>
            <a:normAutofit fontScale="90000"/>
          </a:bodyPr>
          <a:lstStyle/>
          <a:p>
            <a:pPr algn="ctr"/>
            <a:r>
              <a:rPr lang="lt-LT" dirty="0">
                <a:latin typeface="Times New Roman" panose="02020603050405020304" pitchFamily="18" charset="0"/>
                <a:cs typeface="Times New Roman" panose="02020603050405020304" pitchFamily="18" charset="0"/>
              </a:rPr>
              <a:t>Simptomų, pakitimų ir nenormalių klinikinių bei laboratorinių radinių pasiskirstymas pagal amžiaus grupes (proc.)</a:t>
            </a:r>
            <a:endParaRPr lang="lt-LT" dirty="0"/>
          </a:p>
        </p:txBody>
      </p:sp>
      <p:graphicFrame>
        <p:nvGraphicFramePr>
          <p:cNvPr id="4" name="Turinio vietos rezervavimo ženklas 3">
            <a:extLst>
              <a:ext uri="{FF2B5EF4-FFF2-40B4-BE49-F238E27FC236}">
                <a16:creationId xmlns:a16="http://schemas.microsoft.com/office/drawing/2014/main" id="{A31F4C7D-1706-4B90-904E-795788511806}"/>
              </a:ext>
            </a:extLst>
          </p:cNvPr>
          <p:cNvGraphicFramePr>
            <a:graphicFrameLocks noGrp="1"/>
          </p:cNvGraphicFramePr>
          <p:nvPr>
            <p:ph idx="1"/>
            <p:extLst>
              <p:ext uri="{D42A27DB-BD31-4B8C-83A1-F6EECF244321}">
                <p14:modId xmlns:p14="http://schemas.microsoft.com/office/powerpoint/2010/main" val="789423092"/>
              </p:ext>
            </p:extLst>
          </p:nvPr>
        </p:nvGraphicFramePr>
        <p:xfrm>
          <a:off x="2045892" y="2124173"/>
          <a:ext cx="9515557" cy="419178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525507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0">
              <a:srgbClr val="92D050"/>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BB7CBA96-3EF7-4379-B213-EF4E99D835C8}"/>
              </a:ext>
            </a:extLst>
          </p:cNvPr>
          <p:cNvSpPr>
            <a:spLocks noGrp="1"/>
          </p:cNvSpPr>
          <p:nvPr>
            <p:ph type="title"/>
          </p:nvPr>
        </p:nvSpPr>
        <p:spPr/>
        <p:txBody>
          <a:bodyPr/>
          <a:lstStyle/>
          <a:p>
            <a:pPr algn="ctr"/>
            <a:r>
              <a:rPr lang="lt-LT" dirty="0"/>
              <a:t>Įgimtos formavimosi ydos, struktūra</a:t>
            </a:r>
          </a:p>
        </p:txBody>
      </p:sp>
      <p:graphicFrame>
        <p:nvGraphicFramePr>
          <p:cNvPr id="4" name="Turinio vietos rezervavimo ženklas 3">
            <a:extLst>
              <a:ext uri="{FF2B5EF4-FFF2-40B4-BE49-F238E27FC236}">
                <a16:creationId xmlns:a16="http://schemas.microsoft.com/office/drawing/2014/main" id="{DF5D5A99-95DA-474A-AE5C-60250BA95D1E}"/>
              </a:ext>
            </a:extLst>
          </p:cNvPr>
          <p:cNvGraphicFramePr>
            <a:graphicFrameLocks noGrp="1"/>
          </p:cNvGraphicFramePr>
          <p:nvPr>
            <p:ph idx="1"/>
            <p:extLst>
              <p:ext uri="{D42A27DB-BD31-4B8C-83A1-F6EECF244321}">
                <p14:modId xmlns:p14="http://schemas.microsoft.com/office/powerpoint/2010/main" val="3169473833"/>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581990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0">
              <a:srgbClr val="92D050"/>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B471EC92-3AC5-4F1A-943C-E014AE528F6B}"/>
              </a:ext>
            </a:extLst>
          </p:cNvPr>
          <p:cNvSpPr>
            <a:spLocks noGrp="1"/>
          </p:cNvSpPr>
          <p:nvPr>
            <p:ph type="title"/>
          </p:nvPr>
        </p:nvSpPr>
        <p:spPr/>
        <p:txBody>
          <a:bodyPr/>
          <a:lstStyle/>
          <a:p>
            <a:r>
              <a:rPr lang="lt-LT" dirty="0"/>
              <a:t>Įgimtos formavimosi ydos struktūra pagal amžiaus grupes (proc.)</a:t>
            </a:r>
          </a:p>
        </p:txBody>
      </p:sp>
      <p:graphicFrame>
        <p:nvGraphicFramePr>
          <p:cNvPr id="7" name="Turinio vietos rezervavimo ženklas 6">
            <a:extLst>
              <a:ext uri="{FF2B5EF4-FFF2-40B4-BE49-F238E27FC236}">
                <a16:creationId xmlns:a16="http://schemas.microsoft.com/office/drawing/2014/main" id="{950600A3-F299-477C-B500-357E06AAE14D}"/>
              </a:ext>
            </a:extLst>
          </p:cNvPr>
          <p:cNvGraphicFramePr>
            <a:graphicFrameLocks noGrp="1"/>
          </p:cNvGraphicFramePr>
          <p:nvPr>
            <p:ph idx="1"/>
            <p:extLst>
              <p:ext uri="{D42A27DB-BD31-4B8C-83A1-F6EECF244321}">
                <p14:modId xmlns:p14="http://schemas.microsoft.com/office/powerpoint/2010/main" val="47196620"/>
              </p:ext>
            </p:extLst>
          </p:nvPr>
        </p:nvGraphicFramePr>
        <p:xfrm>
          <a:off x="1715678" y="2133599"/>
          <a:ext cx="9788935" cy="45782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056614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1">
          <a:gsLst>
            <a:gs pos="0">
              <a:srgbClr val="92D050"/>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601B8E3F-83C0-42CB-8A2F-1C13F40F509E}"/>
              </a:ext>
            </a:extLst>
          </p:cNvPr>
          <p:cNvSpPr>
            <a:spLocks noGrp="1"/>
          </p:cNvSpPr>
          <p:nvPr>
            <p:ph type="title"/>
          </p:nvPr>
        </p:nvSpPr>
        <p:spPr/>
        <p:txBody>
          <a:bodyPr/>
          <a:lstStyle/>
          <a:p>
            <a:r>
              <a:rPr lang="lt-LT" dirty="0"/>
              <a:t>Apibendrinimas (1)</a:t>
            </a:r>
          </a:p>
        </p:txBody>
      </p:sp>
      <p:sp>
        <p:nvSpPr>
          <p:cNvPr id="3" name="Turinio vietos rezervavimo ženklas 2">
            <a:extLst>
              <a:ext uri="{FF2B5EF4-FFF2-40B4-BE49-F238E27FC236}">
                <a16:creationId xmlns:a16="http://schemas.microsoft.com/office/drawing/2014/main" id="{2715FDD1-9C53-4D46-86C2-A91A185E2E9E}"/>
              </a:ext>
            </a:extLst>
          </p:cNvPr>
          <p:cNvSpPr>
            <a:spLocks noGrp="1"/>
          </p:cNvSpPr>
          <p:nvPr>
            <p:ph idx="1"/>
          </p:nvPr>
        </p:nvSpPr>
        <p:spPr/>
        <p:txBody>
          <a:bodyPr/>
          <a:lstStyle/>
          <a:p>
            <a:r>
              <a:rPr lang="lt-LT" dirty="0"/>
              <a:t>2019 m. profilaktiškai sveikatą pasitikrino  100 proc. vaikų. </a:t>
            </a:r>
          </a:p>
          <a:p>
            <a:endParaRPr lang="lt-LT" dirty="0"/>
          </a:p>
          <a:p>
            <a:r>
              <a:rPr lang="lt-LT" dirty="0"/>
              <a:t>2019 m. iš profilaktiškai sveikatą pasitikrinusių mokinių, visiškai sveiki sudarė  5,4 proc. Didžiausia mokinių dalis, turinti nors vieną sveikatos sutrikimą, buvo tarp </a:t>
            </a:r>
            <a:r>
              <a:rPr lang="lt-LT" dirty="0" err="1"/>
              <a:t>priešmokyklinukų</a:t>
            </a:r>
            <a:r>
              <a:rPr lang="lt-LT" dirty="0"/>
              <a:t> grupių vaikų.</a:t>
            </a:r>
          </a:p>
          <a:p>
            <a:endParaRPr lang="lt-LT" dirty="0"/>
          </a:p>
          <a:p>
            <a:r>
              <a:rPr lang="lt-LT" dirty="0"/>
              <a:t>2019 m. </a:t>
            </a:r>
            <a:r>
              <a:rPr lang="lt-LT" dirty="0">
                <a:solidFill>
                  <a:srgbClr val="FF0000"/>
                </a:solidFill>
              </a:rPr>
              <a:t> </a:t>
            </a:r>
            <a:r>
              <a:rPr lang="lt-LT" dirty="0"/>
              <a:t>Didžiausią  dalį sutrikimų sudaro regėjimo, gerybiniai ir nepatologiniai širdies ūžesiai bei atvira arba išlikusi ovalioji anga.</a:t>
            </a:r>
          </a:p>
          <a:p>
            <a:endParaRPr lang="lt-LT" dirty="0"/>
          </a:p>
        </p:txBody>
      </p:sp>
    </p:spTree>
    <p:extLst>
      <p:ext uri="{BB962C8B-B14F-4D97-AF65-F5344CB8AC3E}">
        <p14:creationId xmlns:p14="http://schemas.microsoft.com/office/powerpoint/2010/main" val="7900483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1">
          <a:gsLst>
            <a:gs pos="0">
              <a:srgbClr val="92D050"/>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D9A0FB6E-898F-4717-809F-7CC744C91CF3}"/>
              </a:ext>
            </a:extLst>
          </p:cNvPr>
          <p:cNvSpPr>
            <a:spLocks noGrp="1"/>
          </p:cNvSpPr>
          <p:nvPr>
            <p:ph type="title"/>
          </p:nvPr>
        </p:nvSpPr>
        <p:spPr/>
        <p:txBody>
          <a:bodyPr/>
          <a:lstStyle/>
          <a:p>
            <a:r>
              <a:rPr lang="lt-LT" dirty="0"/>
              <a:t>Apibendrinimas (2)</a:t>
            </a:r>
          </a:p>
        </p:txBody>
      </p:sp>
      <p:sp>
        <p:nvSpPr>
          <p:cNvPr id="3" name="Turinio vietos rezervavimo ženklas 2">
            <a:extLst>
              <a:ext uri="{FF2B5EF4-FFF2-40B4-BE49-F238E27FC236}">
                <a16:creationId xmlns:a16="http://schemas.microsoft.com/office/drawing/2014/main" id="{0B06EDF3-1A02-42B6-88A0-4FA9027F0F14}"/>
              </a:ext>
            </a:extLst>
          </p:cNvPr>
          <p:cNvSpPr>
            <a:spLocks noGrp="1"/>
          </p:cNvSpPr>
          <p:nvPr>
            <p:ph idx="1"/>
          </p:nvPr>
        </p:nvSpPr>
        <p:spPr/>
        <p:txBody>
          <a:bodyPr/>
          <a:lstStyle/>
          <a:p>
            <a:r>
              <a:rPr lang="lt-LT" dirty="0"/>
              <a:t>Tarp regos sutrikimų labiausiai dominuoja </a:t>
            </a:r>
            <a:r>
              <a:rPr lang="lt-LT" dirty="0" err="1"/>
              <a:t>hipermetropija</a:t>
            </a:r>
            <a:r>
              <a:rPr lang="lt-LT" dirty="0"/>
              <a:t> (toliaregystė) visose darželio grupėse bei darželio grupėje antroje vietoje vyrauja astigmatizmas.</a:t>
            </a:r>
          </a:p>
          <a:p>
            <a:r>
              <a:rPr lang="lt-LT" dirty="0"/>
              <a:t>Gerybinius ir nepatologinius ūžesius bei atvirą arba iškilusią ovaliąja angina  daugiausiai turi darželinukai – 50 %.</a:t>
            </a:r>
          </a:p>
          <a:p>
            <a:endParaRPr lang="lt-LT" dirty="0"/>
          </a:p>
          <a:p>
            <a:endParaRPr lang="lt-LT" dirty="0"/>
          </a:p>
        </p:txBody>
      </p:sp>
    </p:spTree>
    <p:extLst>
      <p:ext uri="{BB962C8B-B14F-4D97-AF65-F5344CB8AC3E}">
        <p14:creationId xmlns:p14="http://schemas.microsoft.com/office/powerpoint/2010/main" val="24120940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1">
          <a:gsLst>
            <a:gs pos="0">
              <a:srgbClr val="92D050"/>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025C0B6A-86F3-4AA5-86F5-5A317E6C325D}"/>
              </a:ext>
            </a:extLst>
          </p:cNvPr>
          <p:cNvSpPr>
            <a:spLocks noGrp="1"/>
          </p:cNvSpPr>
          <p:nvPr>
            <p:ph type="title"/>
          </p:nvPr>
        </p:nvSpPr>
        <p:spPr/>
        <p:txBody>
          <a:bodyPr/>
          <a:lstStyle/>
          <a:p>
            <a:r>
              <a:rPr lang="lt-LT" dirty="0"/>
              <a:t>Rekomendacijos (1)</a:t>
            </a:r>
          </a:p>
        </p:txBody>
      </p:sp>
      <p:sp>
        <p:nvSpPr>
          <p:cNvPr id="3" name="Turinio vietos rezervavimo ženklas 2">
            <a:extLst>
              <a:ext uri="{FF2B5EF4-FFF2-40B4-BE49-F238E27FC236}">
                <a16:creationId xmlns:a16="http://schemas.microsoft.com/office/drawing/2014/main" id="{E2CDE2EA-F84D-45B7-8417-D70056B45BB6}"/>
              </a:ext>
            </a:extLst>
          </p:cNvPr>
          <p:cNvSpPr>
            <a:spLocks noGrp="1"/>
          </p:cNvSpPr>
          <p:nvPr>
            <p:ph idx="1"/>
          </p:nvPr>
        </p:nvSpPr>
        <p:spPr/>
        <p:txBody>
          <a:bodyPr>
            <a:normAutofit fontScale="92500" lnSpcReduction="10000"/>
          </a:bodyPr>
          <a:lstStyle/>
          <a:p>
            <a:r>
              <a:rPr lang="lt-LT" dirty="0"/>
              <a:t>Būtina mokinių sveikatos priežiūrą vykdyti visomis kryptimis, ypatingą dėmesį skiriant regos sutrikimų profilaktikai: tinkamai aplinkai (mokymosi vieta, sėdėjimo poza, apšvietimas, laiko leidimas prie kompiuterio ir televizoriaus), poilsiui (akių atpalaidavimo pertraukėlės), pilnavertei mitybai bei profilaktiniam regėjimo tikrinimui. </a:t>
            </a:r>
          </a:p>
          <a:p>
            <a:r>
              <a:rPr lang="lt-LT" dirty="0"/>
              <a:t>Natūralus organizmo stiprinimas ir palanki gyvensena yra pagrindiniai geros imuninės sistemos veiksniai. Labai reikšmingas imuninės sistemos formavimui yra kasdieninis maisto valgiaraštis, tai yra tos maisto medžiagas, kurias mes gauname su maistu. Tai yra aktualu visoms amžiaus grupėms, tačiau ypač augantiems vaikams. </a:t>
            </a:r>
          </a:p>
          <a:p>
            <a:r>
              <a:rPr lang="lt-LT" dirty="0"/>
              <a:t>Grynas oras, saulė, vanduo ir teigiamos emocijos svarbūs veiksniai fizinei bei psichinei vaiko gerovei.</a:t>
            </a:r>
          </a:p>
          <a:p>
            <a:endParaRPr lang="lt-LT" dirty="0"/>
          </a:p>
          <a:p>
            <a:endParaRPr lang="lt-LT" dirty="0"/>
          </a:p>
        </p:txBody>
      </p:sp>
    </p:spTree>
    <p:extLst>
      <p:ext uri="{BB962C8B-B14F-4D97-AF65-F5344CB8AC3E}">
        <p14:creationId xmlns:p14="http://schemas.microsoft.com/office/powerpoint/2010/main" val="13064528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1">
          <a:gsLst>
            <a:gs pos="0">
              <a:srgbClr val="92D050"/>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0A9C8099-319F-4EA9-B4AF-181EB6C5AB05}"/>
              </a:ext>
            </a:extLst>
          </p:cNvPr>
          <p:cNvSpPr>
            <a:spLocks noGrp="1"/>
          </p:cNvSpPr>
          <p:nvPr>
            <p:ph type="title"/>
          </p:nvPr>
        </p:nvSpPr>
        <p:spPr/>
        <p:txBody>
          <a:bodyPr/>
          <a:lstStyle/>
          <a:p>
            <a:r>
              <a:rPr lang="lt-LT" dirty="0"/>
              <a:t>Rekomendacijos (2)</a:t>
            </a:r>
          </a:p>
        </p:txBody>
      </p:sp>
      <p:sp>
        <p:nvSpPr>
          <p:cNvPr id="3" name="Turinio vietos rezervavimo ženklas 2">
            <a:extLst>
              <a:ext uri="{FF2B5EF4-FFF2-40B4-BE49-F238E27FC236}">
                <a16:creationId xmlns:a16="http://schemas.microsoft.com/office/drawing/2014/main" id="{C7160F7F-2C6F-4849-99CE-3739C7EEBB6C}"/>
              </a:ext>
            </a:extLst>
          </p:cNvPr>
          <p:cNvSpPr>
            <a:spLocks noGrp="1"/>
          </p:cNvSpPr>
          <p:nvPr>
            <p:ph idx="1"/>
          </p:nvPr>
        </p:nvSpPr>
        <p:spPr/>
        <p:txBody>
          <a:bodyPr/>
          <a:lstStyle/>
          <a:p>
            <a:r>
              <a:rPr lang="lt-LT" dirty="0"/>
              <a:t>Vykdant įvairius mokymus būtina įtraukti ne tik vaikus, bet ir jų tėvus bei pedagogus.</a:t>
            </a:r>
          </a:p>
          <a:p>
            <a:r>
              <a:rPr lang="lt-LT" dirty="0"/>
              <a:t>Tėvų pagalba būtina raginti šeimos gydytojus pilnai ištirti ir išsamiai užpildyti vaiko sveikatos pažymas.</a:t>
            </a:r>
          </a:p>
        </p:txBody>
      </p:sp>
    </p:spTree>
    <p:extLst>
      <p:ext uri="{BB962C8B-B14F-4D97-AF65-F5344CB8AC3E}">
        <p14:creationId xmlns:p14="http://schemas.microsoft.com/office/powerpoint/2010/main" val="8420290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1">
          <a:gsLst>
            <a:gs pos="0">
              <a:srgbClr val="92D050"/>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0D1EA04C-28EC-4297-937E-A4712C95BC8E}"/>
              </a:ext>
            </a:extLst>
          </p:cNvPr>
          <p:cNvSpPr>
            <a:spLocks noGrp="1"/>
          </p:cNvSpPr>
          <p:nvPr>
            <p:ph type="title"/>
          </p:nvPr>
        </p:nvSpPr>
        <p:spPr>
          <a:xfrm>
            <a:off x="2027317" y="2788555"/>
            <a:ext cx="8911687" cy="1280890"/>
          </a:xfrm>
        </p:spPr>
        <p:txBody>
          <a:bodyPr>
            <a:noAutofit/>
          </a:bodyPr>
          <a:lstStyle/>
          <a:p>
            <a:pPr algn="ctr"/>
            <a:r>
              <a:rPr lang="lt-LT" dirty="0">
                <a:latin typeface="Times New Roman" panose="02020603050405020304" pitchFamily="18" charset="0"/>
                <a:cs typeface="Times New Roman" panose="02020603050405020304" pitchFamily="18" charset="0"/>
              </a:rPr>
              <a:t>AČIŪ UŽ DĖMESĮ! </a:t>
            </a:r>
            <a:r>
              <a:rPr lang="lt-LT" dirty="0">
                <a:latin typeface="Times New Roman" panose="02020603050405020304" pitchFamily="18" charset="0"/>
                <a:cs typeface="Times New Roman" panose="02020603050405020304" pitchFamily="18" charset="0"/>
                <a:sym typeface="Wingdings" panose="05000000000000000000" pitchFamily="2" charset="2"/>
              </a:rPr>
              <a:t></a:t>
            </a:r>
            <a:endParaRPr lang="lt-L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9246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rgbClr val="92D050"/>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99FA7AFC-68C1-4A06-A4DD-CCB142E670D8}"/>
              </a:ext>
            </a:extLst>
          </p:cNvPr>
          <p:cNvSpPr>
            <a:spLocks noGrp="1"/>
          </p:cNvSpPr>
          <p:nvPr>
            <p:ph type="title"/>
          </p:nvPr>
        </p:nvSpPr>
        <p:spPr/>
        <p:txBody>
          <a:bodyPr/>
          <a:lstStyle/>
          <a:p>
            <a:r>
              <a:rPr lang="lt-LT" dirty="0"/>
              <a:t>Mokinių sveikatos analizės aprašymas (2)</a:t>
            </a:r>
          </a:p>
        </p:txBody>
      </p:sp>
      <p:sp>
        <p:nvSpPr>
          <p:cNvPr id="3" name="Turinio vietos rezervavimo ženklas 2">
            <a:extLst>
              <a:ext uri="{FF2B5EF4-FFF2-40B4-BE49-F238E27FC236}">
                <a16:creationId xmlns:a16="http://schemas.microsoft.com/office/drawing/2014/main" id="{B2BCAAF7-74F6-44C9-864D-A25985CCE085}"/>
              </a:ext>
            </a:extLst>
          </p:cNvPr>
          <p:cNvSpPr>
            <a:spLocks noGrp="1"/>
          </p:cNvSpPr>
          <p:nvPr>
            <p:ph idx="1"/>
          </p:nvPr>
        </p:nvSpPr>
        <p:spPr/>
        <p:txBody>
          <a:bodyPr/>
          <a:lstStyle/>
          <a:p>
            <a:r>
              <a:rPr lang="lt-LT" dirty="0"/>
              <a:t>Mokinių sveikatos statistinė analizė buvo atlikta iš Vaiko sveikatos pažymėjimų.</a:t>
            </a:r>
          </a:p>
        </p:txBody>
      </p:sp>
    </p:spTree>
    <p:extLst>
      <p:ext uri="{BB962C8B-B14F-4D97-AF65-F5344CB8AC3E}">
        <p14:creationId xmlns:p14="http://schemas.microsoft.com/office/powerpoint/2010/main" val="2627467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rgbClr val="92D050"/>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9167AC8E-C3E4-4FA2-8A9F-ACF8B459336E}"/>
              </a:ext>
            </a:extLst>
          </p:cNvPr>
          <p:cNvSpPr>
            <a:spLocks noGrp="1"/>
          </p:cNvSpPr>
          <p:nvPr>
            <p:ph type="title"/>
          </p:nvPr>
        </p:nvSpPr>
        <p:spPr/>
        <p:txBody>
          <a:bodyPr/>
          <a:lstStyle/>
          <a:p>
            <a:r>
              <a:rPr lang="lt-LT" dirty="0"/>
              <a:t>Mokinių sveikatos analizės aprašymas (3)</a:t>
            </a:r>
          </a:p>
        </p:txBody>
      </p:sp>
      <p:sp>
        <p:nvSpPr>
          <p:cNvPr id="3" name="Turinio vietos rezervavimo ženklas 2">
            <a:extLst>
              <a:ext uri="{FF2B5EF4-FFF2-40B4-BE49-F238E27FC236}">
                <a16:creationId xmlns:a16="http://schemas.microsoft.com/office/drawing/2014/main" id="{AEF97141-0BF0-4537-883A-32F0BA3C4891}"/>
              </a:ext>
            </a:extLst>
          </p:cNvPr>
          <p:cNvSpPr>
            <a:spLocks noGrp="1"/>
          </p:cNvSpPr>
          <p:nvPr>
            <p:ph idx="1"/>
          </p:nvPr>
        </p:nvSpPr>
        <p:spPr/>
        <p:txBody>
          <a:bodyPr/>
          <a:lstStyle/>
          <a:p>
            <a:r>
              <a:rPr lang="lt-LT" dirty="0"/>
              <a:t>Lietuvos Respublikos sveikatos apsaugos ministro 2010 m. balandžio 22 d. įsakymu Nr. V-313 patvirtintos Lietuvos higienos normos HN 75:2010 ,,Įstaiga, vykdanti ikimokyklinio ir (ar) priešmokyklinio ugdymo programas. Bendrieji sveikatos saugos reikalavimai. 79 punkte nurodyta, kad priimant vaiką ugdyti pagal ikimokyklinio ir (ar) priešmokyklinio ugdymo programą ir vėliau kiekvienais metais vaiko tėvai (globėjai) švietimo teikėjui pateikia vaiko sveikatos pažymėjimą (forma Nr.027-1/). </a:t>
            </a:r>
          </a:p>
          <a:p>
            <a:endParaRPr lang="lt-LT" dirty="0"/>
          </a:p>
        </p:txBody>
      </p:sp>
    </p:spTree>
    <p:extLst>
      <p:ext uri="{BB962C8B-B14F-4D97-AF65-F5344CB8AC3E}">
        <p14:creationId xmlns:p14="http://schemas.microsoft.com/office/powerpoint/2010/main" val="3444709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rgbClr val="92D050"/>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E541C44E-8E88-40B0-AAC7-A54B96F8A40C}"/>
              </a:ext>
            </a:extLst>
          </p:cNvPr>
          <p:cNvSpPr>
            <a:spLocks noGrp="1"/>
          </p:cNvSpPr>
          <p:nvPr>
            <p:ph type="title"/>
          </p:nvPr>
        </p:nvSpPr>
        <p:spPr/>
        <p:txBody>
          <a:bodyPr/>
          <a:lstStyle/>
          <a:p>
            <a:r>
              <a:rPr lang="lt-LT" dirty="0"/>
              <a:t>Mokinių sveikatos analizės rezultatų svarba</a:t>
            </a:r>
          </a:p>
        </p:txBody>
      </p:sp>
      <p:sp>
        <p:nvSpPr>
          <p:cNvPr id="3" name="Turinio vietos rezervavimo ženklas 2">
            <a:extLst>
              <a:ext uri="{FF2B5EF4-FFF2-40B4-BE49-F238E27FC236}">
                <a16:creationId xmlns:a16="http://schemas.microsoft.com/office/drawing/2014/main" id="{DEFB478B-AF5A-4DEF-B50E-F26BD82BFC24}"/>
              </a:ext>
            </a:extLst>
          </p:cNvPr>
          <p:cNvSpPr>
            <a:spLocks noGrp="1"/>
          </p:cNvSpPr>
          <p:nvPr>
            <p:ph idx="1"/>
          </p:nvPr>
        </p:nvSpPr>
        <p:spPr/>
        <p:txBody>
          <a:bodyPr/>
          <a:lstStyle/>
          <a:p>
            <a:r>
              <a:rPr lang="lt-LT" dirty="0"/>
              <a:t>Kasmetinių mokinių profilaktinių patikrinimų duomenys reikalingi kryptingai planuoti ir įgyvendinti sveikatos priežiūrą mokykloje, organizuoti tikslesnes sveikatos stiprinimo priemones, susijusias su ligų ir traumų profilaktika. </a:t>
            </a:r>
          </a:p>
          <a:p>
            <a:endParaRPr lang="lt-LT" dirty="0"/>
          </a:p>
        </p:txBody>
      </p:sp>
    </p:spTree>
    <p:extLst>
      <p:ext uri="{BB962C8B-B14F-4D97-AF65-F5344CB8AC3E}">
        <p14:creationId xmlns:p14="http://schemas.microsoft.com/office/powerpoint/2010/main" val="3946062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rgbClr val="92D050"/>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4BA52BD0-D180-46AB-B74A-FD5602F1D4F8}"/>
              </a:ext>
            </a:extLst>
          </p:cNvPr>
          <p:cNvSpPr>
            <a:spLocks noGrp="1"/>
          </p:cNvSpPr>
          <p:nvPr>
            <p:ph type="title"/>
          </p:nvPr>
        </p:nvSpPr>
        <p:spPr>
          <a:xfrm>
            <a:off x="1039536" y="2604985"/>
            <a:ext cx="10515600" cy="1325563"/>
          </a:xfrm>
        </p:spPr>
        <p:txBody>
          <a:bodyPr>
            <a:normAutofit/>
          </a:bodyPr>
          <a:lstStyle/>
          <a:p>
            <a:pPr algn="ctr"/>
            <a:r>
              <a:rPr lang="lt-LT" sz="4000" b="1" dirty="0">
                <a:latin typeface="Times New Roman" panose="02020603050405020304" pitchFamily="18" charset="0"/>
                <a:cs typeface="Times New Roman" panose="02020603050405020304" pitchFamily="18" charset="0"/>
              </a:rPr>
              <a:t>Pasitikrinę sveikatą mokiniai</a:t>
            </a:r>
          </a:p>
        </p:txBody>
      </p:sp>
    </p:spTree>
    <p:extLst>
      <p:ext uri="{BB962C8B-B14F-4D97-AF65-F5344CB8AC3E}">
        <p14:creationId xmlns:p14="http://schemas.microsoft.com/office/powerpoint/2010/main" val="3499584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rgbClr val="92D050"/>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9A14CFC4-07FF-46E3-BDAE-6A263D9E01E5}"/>
              </a:ext>
            </a:extLst>
          </p:cNvPr>
          <p:cNvSpPr>
            <a:spLocks noGrp="1"/>
          </p:cNvSpPr>
          <p:nvPr>
            <p:ph type="title"/>
          </p:nvPr>
        </p:nvSpPr>
        <p:spPr>
          <a:xfrm>
            <a:off x="1177093" y="103695"/>
            <a:ext cx="9837813" cy="1020923"/>
          </a:xfrm>
        </p:spPr>
        <p:txBody>
          <a:bodyPr>
            <a:normAutofit fontScale="90000"/>
          </a:bodyPr>
          <a:lstStyle/>
          <a:p>
            <a:pPr algn="ctr"/>
            <a:r>
              <a:rPr lang="lt-LT" sz="4000" dirty="0"/>
              <a:t>Pasitikrinusiųjų ir nepasitikrinusiųjų sveikatą mokinių dalis (proc.)</a:t>
            </a:r>
          </a:p>
        </p:txBody>
      </p:sp>
      <p:sp>
        <p:nvSpPr>
          <p:cNvPr id="3" name="Turinio vietos rezervavimo ženklas 2">
            <a:extLst>
              <a:ext uri="{FF2B5EF4-FFF2-40B4-BE49-F238E27FC236}">
                <a16:creationId xmlns:a16="http://schemas.microsoft.com/office/drawing/2014/main" id="{82829F01-46A5-4611-95D6-991F7DF9B553}"/>
              </a:ext>
            </a:extLst>
          </p:cNvPr>
          <p:cNvSpPr>
            <a:spLocks noGrp="1"/>
          </p:cNvSpPr>
          <p:nvPr>
            <p:ph idx="1"/>
          </p:nvPr>
        </p:nvSpPr>
        <p:spPr/>
        <p:txBody>
          <a:bodyPr/>
          <a:lstStyle/>
          <a:p>
            <a:endParaRPr lang="lt-LT" dirty="0"/>
          </a:p>
          <a:p>
            <a:endParaRPr lang="lt-LT" dirty="0"/>
          </a:p>
        </p:txBody>
      </p:sp>
      <p:graphicFrame>
        <p:nvGraphicFramePr>
          <p:cNvPr id="5" name="Diagrama 4">
            <a:extLst>
              <a:ext uri="{FF2B5EF4-FFF2-40B4-BE49-F238E27FC236}">
                <a16:creationId xmlns:a16="http://schemas.microsoft.com/office/drawing/2014/main" id="{5854C251-DAD4-4EEB-9F56-48CEC10FDCEF}"/>
              </a:ext>
            </a:extLst>
          </p:cNvPr>
          <p:cNvGraphicFramePr>
            <a:graphicFrameLocks/>
          </p:cNvGraphicFramePr>
          <p:nvPr>
            <p:extLst>
              <p:ext uri="{D42A27DB-BD31-4B8C-83A1-F6EECF244321}">
                <p14:modId xmlns:p14="http://schemas.microsoft.com/office/powerpoint/2010/main" val="2479810777"/>
              </p:ext>
            </p:extLst>
          </p:nvPr>
        </p:nvGraphicFramePr>
        <p:xfrm>
          <a:off x="3206683" y="2260403"/>
          <a:ext cx="7473885" cy="449390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28856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rgbClr val="92D050"/>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8C00D830-B535-4C59-97B9-496B5E1BA260}"/>
              </a:ext>
            </a:extLst>
          </p:cNvPr>
          <p:cNvSpPr>
            <a:spLocks noGrp="1"/>
          </p:cNvSpPr>
          <p:nvPr>
            <p:ph type="title"/>
          </p:nvPr>
        </p:nvSpPr>
        <p:spPr>
          <a:xfrm>
            <a:off x="1073092" y="2766218"/>
            <a:ext cx="10515600" cy="1325563"/>
          </a:xfrm>
        </p:spPr>
        <p:txBody>
          <a:bodyPr>
            <a:normAutofit/>
          </a:bodyPr>
          <a:lstStyle/>
          <a:p>
            <a:pPr algn="ctr"/>
            <a:r>
              <a:rPr lang="lt-LT" sz="4000" b="1" dirty="0">
                <a:latin typeface="Times New Roman" panose="02020603050405020304" pitchFamily="18" charset="0"/>
                <a:cs typeface="Times New Roman" panose="02020603050405020304" pitchFamily="18" charset="0"/>
              </a:rPr>
              <a:t>Visiškai sveiki mokiniai</a:t>
            </a:r>
          </a:p>
        </p:txBody>
      </p:sp>
    </p:spTree>
    <p:extLst>
      <p:ext uri="{BB962C8B-B14F-4D97-AF65-F5344CB8AC3E}">
        <p14:creationId xmlns:p14="http://schemas.microsoft.com/office/powerpoint/2010/main" val="3025267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rgbClr val="92D050"/>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366B8CB0-5FC3-4AEE-B2D5-44D52AFFE20C}"/>
              </a:ext>
            </a:extLst>
          </p:cNvPr>
          <p:cNvSpPr>
            <a:spLocks noGrp="1"/>
          </p:cNvSpPr>
          <p:nvPr>
            <p:ph type="title"/>
          </p:nvPr>
        </p:nvSpPr>
        <p:spPr>
          <a:xfrm>
            <a:off x="934432" y="93662"/>
            <a:ext cx="10323136" cy="1174750"/>
          </a:xfrm>
        </p:spPr>
        <p:txBody>
          <a:bodyPr>
            <a:normAutofit fontScale="90000"/>
          </a:bodyPr>
          <a:lstStyle/>
          <a:p>
            <a:r>
              <a:rPr lang="lt-LT" dirty="0"/>
              <a:t>Pasitikrinusiųjų ir nepasitikrinusiųjų sveikatą mokinių dalis (proc.)</a:t>
            </a:r>
          </a:p>
        </p:txBody>
      </p:sp>
      <p:graphicFrame>
        <p:nvGraphicFramePr>
          <p:cNvPr id="7" name="Turinio vietos rezervavimo ženklas 6">
            <a:extLst>
              <a:ext uri="{FF2B5EF4-FFF2-40B4-BE49-F238E27FC236}">
                <a16:creationId xmlns:a16="http://schemas.microsoft.com/office/drawing/2014/main" id="{8213513D-EE74-4FA9-9D3E-53B705A7C211}"/>
              </a:ext>
            </a:extLst>
          </p:cNvPr>
          <p:cNvGraphicFramePr>
            <a:graphicFrameLocks noGrp="1"/>
          </p:cNvGraphicFramePr>
          <p:nvPr>
            <p:ph idx="1"/>
            <p:extLst>
              <p:ext uri="{D42A27DB-BD31-4B8C-83A1-F6EECF244321}">
                <p14:modId xmlns:p14="http://schemas.microsoft.com/office/powerpoint/2010/main" val="2014531744"/>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Turinio vietos rezervavimo ženklas 6">
            <a:extLst>
              <a:ext uri="{FF2B5EF4-FFF2-40B4-BE49-F238E27FC236}">
                <a16:creationId xmlns:a16="http://schemas.microsoft.com/office/drawing/2014/main" id="{8213513D-EE74-4FA9-9D3E-53B705A7C211}"/>
              </a:ext>
            </a:extLst>
          </p:cNvPr>
          <p:cNvGraphicFramePr>
            <a:graphicFrameLocks noGrp="1"/>
          </p:cNvGraphicFramePr>
          <p:nvPr/>
        </p:nvGraphicFramePr>
        <p:xfrm>
          <a:off x="1638300" y="1539875"/>
          <a:ext cx="8915400" cy="37782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45247347"/>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979</TotalTime>
  <Words>719</Words>
  <Application>Microsoft Office PowerPoint</Application>
  <PresentationFormat>Plačiaekranė</PresentationFormat>
  <Paragraphs>80</Paragraphs>
  <Slides>29</Slides>
  <Notes>0</Notes>
  <HiddenSlides>0</HiddenSlides>
  <MMClips>0</MMClips>
  <ScaleCrop>false</ScaleCrop>
  <HeadingPairs>
    <vt:vector size="6" baseType="variant">
      <vt:variant>
        <vt:lpstr>Naudojami šriftai</vt:lpstr>
      </vt:variant>
      <vt:variant>
        <vt:i4>4</vt:i4>
      </vt:variant>
      <vt:variant>
        <vt:lpstr>Tema</vt:lpstr>
      </vt:variant>
      <vt:variant>
        <vt:i4>1</vt:i4>
      </vt:variant>
      <vt:variant>
        <vt:lpstr>Skaidrių pavadinimai</vt:lpstr>
      </vt:variant>
      <vt:variant>
        <vt:i4>29</vt:i4>
      </vt:variant>
    </vt:vector>
  </HeadingPairs>
  <TitlesOfParts>
    <vt:vector size="34" baseType="lpstr">
      <vt:lpstr>Arial</vt:lpstr>
      <vt:lpstr>Calibri</vt:lpstr>
      <vt:lpstr>Calibri Light</vt:lpstr>
      <vt:lpstr>Times New Roman</vt:lpstr>
      <vt:lpstr>„Office“ tema</vt:lpstr>
      <vt:lpstr>Lopšelio/darželio ,,Ąžuoliukas“ Mokinių profilaktinių sveikatos patikrinimų 2019/2020 mokslo metų duomenų analizė</vt:lpstr>
      <vt:lpstr>Analizės aprašymas (1)</vt:lpstr>
      <vt:lpstr>Mokinių sveikatos analizės aprašymas (2)</vt:lpstr>
      <vt:lpstr>Mokinių sveikatos analizės aprašymas (3)</vt:lpstr>
      <vt:lpstr>Mokinių sveikatos analizės rezultatų svarba</vt:lpstr>
      <vt:lpstr>Pasitikrinę sveikatą mokiniai</vt:lpstr>
      <vt:lpstr>Pasitikrinusiųjų ir nepasitikrinusiųjų sveikatą mokinių dalis (proc.)</vt:lpstr>
      <vt:lpstr>Visiškai sveiki mokiniai</vt:lpstr>
      <vt:lpstr>Pasitikrinusiųjų ir nepasitikrinusiųjų sveikatą mokinių dalis (proc.)</vt:lpstr>
      <vt:lpstr>Kūno masės indeksas  (toliau – KMI)</vt:lpstr>
      <vt:lpstr>Pasitikrinusiųjų mokinių pasiskirstymas pagal KMI ir klasių grupes (proc.)</vt:lpstr>
      <vt:lpstr>Fizinio lavinimo grupės</vt:lpstr>
      <vt:lpstr>Pasitikrinusiųjų mokinių pasiskirstymas pagal fizinio lavinimo ir klasių grupes (proc.)</vt:lpstr>
      <vt:lpstr>Mokinių pasiskirstymas pagal HAN, NHA, HAK (proc.) </vt:lpstr>
      <vt:lpstr>Sveikatos sutrikimai ir ligos </vt:lpstr>
      <vt:lpstr>Vaikų skaičius su tam tikromis ligomis ir sutrikimais (proc.)</vt:lpstr>
      <vt:lpstr>DOMINUOJANTYS SVEIKATOS SUTRIKIMAI VISAME DARŽELYJE</vt:lpstr>
      <vt:lpstr>REGOS SUTRIKIMAI</vt:lpstr>
      <vt:lpstr>Regos sutrikimų struktūra (proc.)</vt:lpstr>
      <vt:lpstr>Regos sutrikimų struktūra pagal amžiaus grupes (proc.)</vt:lpstr>
      <vt:lpstr>Simptomai, pakitimai ir nenormalūs klinikiniai bei laboratoriniai radiniai - struktūra: </vt:lpstr>
      <vt:lpstr>Simptomų, pakitimų ir nenormalių klinikinių bei laboratorinių radinių pasiskirstymas pagal amžiaus grupes (proc.)</vt:lpstr>
      <vt:lpstr>Įgimtos formavimosi ydos, struktūra</vt:lpstr>
      <vt:lpstr>Įgimtos formavimosi ydos struktūra pagal amžiaus grupes (proc.)</vt:lpstr>
      <vt:lpstr>Apibendrinimas (1)</vt:lpstr>
      <vt:lpstr>Apibendrinimas (2)</vt:lpstr>
      <vt:lpstr>Rekomendacijos (1)</vt:lpstr>
      <vt:lpstr>Rekomendacijos (2)</vt:lpstr>
      <vt:lpstr>AČIŪ UŽ DĖMESĮ!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Lopšelio/darželio       ,,Ąžuoliukas“ Mokinių profilaktinių sveikatos patikrinimų 2019/2020 mokslo metų duomenų analizė</dc:title>
  <dc:creator>VSD2</dc:creator>
  <cp:lastModifiedBy>VSD2</cp:lastModifiedBy>
  <cp:revision>90</cp:revision>
  <dcterms:created xsi:type="dcterms:W3CDTF">2019-11-27T12:02:39Z</dcterms:created>
  <dcterms:modified xsi:type="dcterms:W3CDTF">2020-01-08T09:01:42Z</dcterms:modified>
</cp:coreProperties>
</file>